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1"/>
  </p:notesMasterIdLst>
  <p:sldIdLst>
    <p:sldId id="257" r:id="rId2"/>
    <p:sldId id="258" r:id="rId3"/>
    <p:sldId id="259" r:id="rId4"/>
    <p:sldId id="260" r:id="rId5"/>
    <p:sldId id="268" r:id="rId6"/>
    <p:sldId id="261" r:id="rId7"/>
    <p:sldId id="262" r:id="rId8"/>
    <p:sldId id="263" r:id="rId9"/>
    <p:sldId id="265" r:id="rId10"/>
    <p:sldId id="280" r:id="rId11"/>
    <p:sldId id="267" r:id="rId12"/>
    <p:sldId id="270" r:id="rId13"/>
    <p:sldId id="271" r:id="rId14"/>
    <p:sldId id="282" r:id="rId15"/>
    <p:sldId id="276" r:id="rId16"/>
    <p:sldId id="272" r:id="rId17"/>
    <p:sldId id="273" r:id="rId18"/>
    <p:sldId id="274"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Barrett" initials="SB" lastIdx="15" clrIdx="0">
    <p:extLst>
      <p:ext uri="{19B8F6BF-5375-455C-9EA6-DF929625EA0E}">
        <p15:presenceInfo xmlns:p15="http://schemas.microsoft.com/office/powerpoint/2012/main" userId="Sherry Barr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90"/>
    <a:srgbClr val="27AAE1"/>
    <a:srgbClr val="FDB52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0693" autoAdjust="0"/>
  </p:normalViewPr>
  <p:slideViewPr>
    <p:cSldViewPr snapToGrid="0" snapToObjects="1">
      <p:cViewPr varScale="1">
        <p:scale>
          <a:sx n="66" d="100"/>
          <a:sy n="66"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hyperlink" Target="https://www.upstateforever.org/files/files/2015.05.19_Minicozzi.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www.missingmiddlehousing.com/"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5.png"/><Relationship Id="rId1" Type="http://schemas.openxmlformats.org/officeDocument/2006/relationships/hyperlink" Target="https://www.greenvillecounty.org/apps/ComprehensivePlanBlog/Blog.aspx" TargetMode="External"/><Relationship Id="rId5" Type="http://schemas.openxmlformats.org/officeDocument/2006/relationships/image" Target="../media/image23.svg"/><Relationship Id="rId4" Type="http://schemas.openxmlformats.org/officeDocument/2006/relationships/image" Target="../media/image26.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svg"/><Relationship Id="rId1" Type="http://schemas.openxmlformats.org/officeDocument/2006/relationships/image" Target="../media/image33.png"/><Relationship Id="rId6" Type="http://schemas.openxmlformats.org/officeDocument/2006/relationships/image" Target="../media/image34.svg"/><Relationship Id="rId5" Type="http://schemas.openxmlformats.org/officeDocument/2006/relationships/image" Target="../media/image35.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upstateforever.org/files/files/2015.05.19_Minicozzi.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missingmiddlehousing.co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1.svg"/><Relationship Id="rId1" Type="http://schemas.openxmlformats.org/officeDocument/2006/relationships/image" Target="../media/image25.png"/><Relationship Id="rId6" Type="http://schemas.openxmlformats.org/officeDocument/2006/relationships/hyperlink" Target="https://www.greenvillecounty.org/apps/ComprehensivePlanBlog/Blog.aspx" TargetMode="External"/><Relationship Id="rId5" Type="http://schemas.openxmlformats.org/officeDocument/2006/relationships/image" Target="../media/image23.svg"/><Relationship Id="rId4"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svg"/><Relationship Id="rId1" Type="http://schemas.openxmlformats.org/officeDocument/2006/relationships/image" Target="../media/image33.png"/><Relationship Id="rId6" Type="http://schemas.openxmlformats.org/officeDocument/2006/relationships/image" Target="../media/image34.svg"/><Relationship Id="rId5" Type="http://schemas.openxmlformats.org/officeDocument/2006/relationships/image" Target="../media/image35.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D9C9E39-C559-48D0-9518-20A362F1932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E5E7851-D523-4926-AE53-DFDA18054A79}">
      <dgm:prSet/>
      <dgm:spPr/>
      <dgm:t>
        <a:bodyPr/>
        <a:lstStyle/>
        <a:p>
          <a:r>
            <a:rPr lang="en-US" dirty="0"/>
            <a:t>Communities laid out to preserve more open space and individual buildings make more efficient use of land and resources. </a:t>
          </a:r>
        </a:p>
      </dgm:t>
    </dgm:pt>
    <dgm:pt modelId="{4ECED4A6-9A79-4E8C-9A85-9D1534AB3E67}" type="parTrans" cxnId="{7839C3E2-E9A2-4603-B893-40DC32218464}">
      <dgm:prSet/>
      <dgm:spPr/>
      <dgm:t>
        <a:bodyPr/>
        <a:lstStyle/>
        <a:p>
          <a:endParaRPr lang="en-US"/>
        </a:p>
      </dgm:t>
    </dgm:pt>
    <dgm:pt modelId="{D989EC1B-F6AC-4C4C-B369-B6CCBDA5AC9D}" type="sibTrans" cxnId="{7839C3E2-E9A2-4603-B893-40DC32218464}">
      <dgm:prSet/>
      <dgm:spPr/>
      <dgm:t>
        <a:bodyPr/>
        <a:lstStyle/>
        <a:p>
          <a:endParaRPr lang="en-US"/>
        </a:p>
      </dgm:t>
    </dgm:pt>
    <dgm:pt modelId="{CD286271-8BD1-4A1E-80D8-2CA0E898E399}">
      <dgm:prSet/>
      <dgm:spPr/>
      <dgm:t>
        <a:bodyPr/>
        <a:lstStyle/>
        <a:p>
          <a:r>
            <a:rPr lang="en-US" dirty="0">
              <a:hlinkClick xmlns:r="http://schemas.openxmlformats.org/officeDocument/2006/relationships" r:id="rId1"/>
            </a:rPr>
            <a:t>Mapping the Dollars and Sense of Land Use </a:t>
          </a:r>
          <a:r>
            <a:rPr lang="en-US" dirty="0" err="1">
              <a:hlinkClick xmlns:r="http://schemas.openxmlformats.org/officeDocument/2006/relationships" r:id="rId1"/>
            </a:rPr>
            <a:t>Paterns</a:t>
          </a:r>
          <a:endParaRPr lang="en-US" dirty="0"/>
        </a:p>
      </dgm:t>
    </dgm:pt>
    <dgm:pt modelId="{C1F952E0-8C12-40BF-9287-1B08DB0E44B8}" type="parTrans" cxnId="{F57A71AB-8FC2-4D88-B5C8-1351BA798843}">
      <dgm:prSet/>
      <dgm:spPr/>
      <dgm:t>
        <a:bodyPr/>
        <a:lstStyle/>
        <a:p>
          <a:endParaRPr lang="en-US"/>
        </a:p>
      </dgm:t>
    </dgm:pt>
    <dgm:pt modelId="{91546D68-9DB7-4EAE-8C93-C210E9791660}" type="sibTrans" cxnId="{F57A71AB-8FC2-4D88-B5C8-1351BA798843}">
      <dgm:prSet/>
      <dgm:spPr/>
      <dgm:t>
        <a:bodyPr/>
        <a:lstStyle/>
        <a:p>
          <a:endParaRPr lang="en-US"/>
        </a:p>
      </dgm:t>
    </dgm:pt>
    <dgm:pt modelId="{E195FD71-8915-4D67-ADD5-2F49837F79AE}">
      <dgm:prSet/>
      <dgm:spPr/>
      <dgm:t>
        <a:bodyPr/>
        <a:lstStyle/>
        <a:p>
          <a:r>
            <a:rPr lang="en-US" dirty="0">
              <a:hlinkClick xmlns:r="http://schemas.openxmlformats.org/officeDocument/2006/relationships" r:id="rId1"/>
            </a:rPr>
            <a:t>https://www.upstateforever.org/files/files/2015.05.19_Minicozzi.pdf</a:t>
          </a:r>
          <a:endParaRPr lang="en-US" dirty="0"/>
        </a:p>
      </dgm:t>
    </dgm:pt>
    <dgm:pt modelId="{0F1443DB-6788-4A51-8501-B593955583AF}" type="parTrans" cxnId="{57D70E62-11B8-4D08-9794-085AA417BFBC}">
      <dgm:prSet/>
      <dgm:spPr/>
      <dgm:t>
        <a:bodyPr/>
        <a:lstStyle/>
        <a:p>
          <a:endParaRPr lang="en-US"/>
        </a:p>
      </dgm:t>
    </dgm:pt>
    <dgm:pt modelId="{2E48D7D1-98E7-459A-AF6E-290C4D92C5D2}" type="sibTrans" cxnId="{57D70E62-11B8-4D08-9794-085AA417BFBC}">
      <dgm:prSet/>
      <dgm:spPr/>
      <dgm:t>
        <a:bodyPr/>
        <a:lstStyle/>
        <a:p>
          <a:endParaRPr lang="en-US"/>
        </a:p>
      </dgm:t>
    </dgm:pt>
    <dgm:pt modelId="{C1E9BFAA-D8D1-4E04-BDE1-2C633EB8A24C}">
      <dgm:prSet/>
      <dgm:spPr/>
      <dgm:t>
        <a:bodyPr/>
        <a:lstStyle/>
        <a:p>
          <a:r>
            <a:rPr lang="en-US" dirty="0"/>
            <a:t>Research indicates that well designed, compact New Urbanist communities that include a variety of house sizes and types command a higher market value on a per SF basis than conventional suburban development.  This is happening despite current zoning practices that discourage compact design  (min. lot sizes ) and negative perceptions if “higher density” development</a:t>
          </a:r>
        </a:p>
      </dgm:t>
    </dgm:pt>
    <dgm:pt modelId="{975B37BF-A28A-497F-B327-687CB7F4EA7B}" type="parTrans" cxnId="{4AF1C8B1-24E3-4D76-9AD3-C84DA97ECE93}">
      <dgm:prSet/>
      <dgm:spPr/>
      <dgm:t>
        <a:bodyPr/>
        <a:lstStyle/>
        <a:p>
          <a:endParaRPr lang="en-US"/>
        </a:p>
      </dgm:t>
    </dgm:pt>
    <dgm:pt modelId="{634FCB62-67D6-40BB-AFB7-7B2EBA8C5E0D}" type="sibTrans" cxnId="{4AF1C8B1-24E3-4D76-9AD3-C84DA97ECE93}">
      <dgm:prSet/>
      <dgm:spPr/>
      <dgm:t>
        <a:bodyPr/>
        <a:lstStyle/>
        <a:p>
          <a:endParaRPr lang="en-US"/>
        </a:p>
      </dgm:t>
    </dgm:pt>
    <dgm:pt modelId="{DD35F5F7-4E21-48C6-89D0-71411FFCA885}">
      <dgm:prSet/>
      <dgm:spPr/>
      <dgm:t>
        <a:bodyPr/>
        <a:lstStyle/>
        <a:p>
          <a:r>
            <a:rPr lang="en-US"/>
            <a:t>New Urbanism – based on principles of cities and towns built for last several centuries ( walkable blocks and streets, housing and shopping in close proximity, human scaled )  “ A Pattern Language”  Christopher Alexander</a:t>
          </a:r>
        </a:p>
      </dgm:t>
    </dgm:pt>
    <dgm:pt modelId="{F2D29A3B-1847-48AF-95AC-093A5B616710}" type="parTrans" cxnId="{A9726E3E-8EFA-404B-ACC1-5BBCE8FC5394}">
      <dgm:prSet/>
      <dgm:spPr/>
      <dgm:t>
        <a:bodyPr/>
        <a:lstStyle/>
        <a:p>
          <a:endParaRPr lang="en-US"/>
        </a:p>
      </dgm:t>
    </dgm:pt>
    <dgm:pt modelId="{3696487A-D2D9-49BB-B809-AECF07CF1713}" type="sibTrans" cxnId="{A9726E3E-8EFA-404B-ACC1-5BBCE8FC5394}">
      <dgm:prSet/>
      <dgm:spPr/>
      <dgm:t>
        <a:bodyPr/>
        <a:lstStyle/>
        <a:p>
          <a:endParaRPr lang="en-US"/>
        </a:p>
      </dgm:t>
    </dgm:pt>
    <dgm:pt modelId="{AED8F65B-DB41-40FE-9B94-F1F7AC51F683}" type="pres">
      <dgm:prSet presAssocID="{CD9C9E39-C559-48D0-9518-20A362F1932A}" presName="linear" presStyleCnt="0">
        <dgm:presLayoutVars>
          <dgm:animLvl val="lvl"/>
          <dgm:resizeHandles val="exact"/>
        </dgm:presLayoutVars>
      </dgm:prSet>
      <dgm:spPr/>
      <dgm:t>
        <a:bodyPr/>
        <a:lstStyle/>
        <a:p>
          <a:endParaRPr lang="en-US"/>
        </a:p>
      </dgm:t>
    </dgm:pt>
    <dgm:pt modelId="{6BD149F3-A467-41B5-A0C4-C7328628C35B}" type="pres">
      <dgm:prSet presAssocID="{EE5E7851-D523-4926-AE53-DFDA18054A79}" presName="parentText" presStyleLbl="node1" presStyleIdx="0" presStyleCnt="3">
        <dgm:presLayoutVars>
          <dgm:chMax val="0"/>
          <dgm:bulletEnabled val="1"/>
        </dgm:presLayoutVars>
      </dgm:prSet>
      <dgm:spPr/>
      <dgm:t>
        <a:bodyPr/>
        <a:lstStyle/>
        <a:p>
          <a:endParaRPr lang="en-US"/>
        </a:p>
      </dgm:t>
    </dgm:pt>
    <dgm:pt modelId="{DDEC1DC5-444B-45D2-9168-6C851898E357}" type="pres">
      <dgm:prSet presAssocID="{EE5E7851-D523-4926-AE53-DFDA18054A79}" presName="childText" presStyleLbl="revTx" presStyleIdx="0" presStyleCnt="1">
        <dgm:presLayoutVars>
          <dgm:bulletEnabled val="1"/>
        </dgm:presLayoutVars>
      </dgm:prSet>
      <dgm:spPr/>
      <dgm:t>
        <a:bodyPr/>
        <a:lstStyle/>
        <a:p>
          <a:endParaRPr lang="en-US"/>
        </a:p>
      </dgm:t>
    </dgm:pt>
    <dgm:pt modelId="{E7B5A452-2380-41E8-A48C-962D7BBF9944}" type="pres">
      <dgm:prSet presAssocID="{C1E9BFAA-D8D1-4E04-BDE1-2C633EB8A24C}" presName="parentText" presStyleLbl="node1" presStyleIdx="1" presStyleCnt="3">
        <dgm:presLayoutVars>
          <dgm:chMax val="0"/>
          <dgm:bulletEnabled val="1"/>
        </dgm:presLayoutVars>
      </dgm:prSet>
      <dgm:spPr/>
      <dgm:t>
        <a:bodyPr/>
        <a:lstStyle/>
        <a:p>
          <a:endParaRPr lang="en-US"/>
        </a:p>
      </dgm:t>
    </dgm:pt>
    <dgm:pt modelId="{1BDF1BB3-1D88-4AA1-9DCD-35F1C1089BA7}" type="pres">
      <dgm:prSet presAssocID="{634FCB62-67D6-40BB-AFB7-7B2EBA8C5E0D}" presName="spacer" presStyleCnt="0"/>
      <dgm:spPr/>
    </dgm:pt>
    <dgm:pt modelId="{DEFBE754-1203-424A-B51D-8C9EFD78A2EC}" type="pres">
      <dgm:prSet presAssocID="{DD35F5F7-4E21-48C6-89D0-71411FFCA885}" presName="parentText" presStyleLbl="node1" presStyleIdx="2" presStyleCnt="3">
        <dgm:presLayoutVars>
          <dgm:chMax val="0"/>
          <dgm:bulletEnabled val="1"/>
        </dgm:presLayoutVars>
      </dgm:prSet>
      <dgm:spPr/>
      <dgm:t>
        <a:bodyPr/>
        <a:lstStyle/>
        <a:p>
          <a:endParaRPr lang="en-US"/>
        </a:p>
      </dgm:t>
    </dgm:pt>
  </dgm:ptLst>
  <dgm:cxnLst>
    <dgm:cxn modelId="{695DE4C3-9F53-42F9-A86E-D7EF7BE7CE48}" type="presOf" srcId="{EE5E7851-D523-4926-AE53-DFDA18054A79}" destId="{6BD149F3-A467-41B5-A0C4-C7328628C35B}" srcOrd="0" destOrd="0" presId="urn:microsoft.com/office/officeart/2005/8/layout/vList2"/>
    <dgm:cxn modelId="{A9726E3E-8EFA-404B-ACC1-5BBCE8FC5394}" srcId="{CD9C9E39-C559-48D0-9518-20A362F1932A}" destId="{DD35F5F7-4E21-48C6-89D0-71411FFCA885}" srcOrd="2" destOrd="0" parTransId="{F2D29A3B-1847-48AF-95AC-093A5B616710}" sibTransId="{3696487A-D2D9-49BB-B809-AECF07CF1713}"/>
    <dgm:cxn modelId="{7839C3E2-E9A2-4603-B893-40DC32218464}" srcId="{CD9C9E39-C559-48D0-9518-20A362F1932A}" destId="{EE5E7851-D523-4926-AE53-DFDA18054A79}" srcOrd="0" destOrd="0" parTransId="{4ECED4A6-9A79-4E8C-9A85-9D1534AB3E67}" sibTransId="{D989EC1B-F6AC-4C4C-B369-B6CCBDA5AC9D}"/>
    <dgm:cxn modelId="{DB0FB9CE-80D7-406F-8977-5DEDEE953F65}" type="presOf" srcId="{DD35F5F7-4E21-48C6-89D0-71411FFCA885}" destId="{DEFBE754-1203-424A-B51D-8C9EFD78A2EC}" srcOrd="0" destOrd="0" presId="urn:microsoft.com/office/officeart/2005/8/layout/vList2"/>
    <dgm:cxn modelId="{F62040E7-CD20-4198-A28D-56493730B85C}" type="presOf" srcId="{CD9C9E39-C559-48D0-9518-20A362F1932A}" destId="{AED8F65B-DB41-40FE-9B94-F1F7AC51F683}" srcOrd="0" destOrd="0" presId="urn:microsoft.com/office/officeart/2005/8/layout/vList2"/>
    <dgm:cxn modelId="{54CB3DFF-494C-4BFD-9CF1-64E810505536}" type="presOf" srcId="{CD286271-8BD1-4A1E-80D8-2CA0E898E399}" destId="{DDEC1DC5-444B-45D2-9168-6C851898E357}" srcOrd="0" destOrd="0" presId="urn:microsoft.com/office/officeart/2005/8/layout/vList2"/>
    <dgm:cxn modelId="{57D70E62-11B8-4D08-9794-085AA417BFBC}" srcId="{EE5E7851-D523-4926-AE53-DFDA18054A79}" destId="{E195FD71-8915-4D67-ADD5-2F49837F79AE}" srcOrd="1" destOrd="0" parTransId="{0F1443DB-6788-4A51-8501-B593955583AF}" sibTransId="{2E48D7D1-98E7-459A-AF6E-290C4D92C5D2}"/>
    <dgm:cxn modelId="{4AF1C8B1-24E3-4D76-9AD3-C84DA97ECE93}" srcId="{CD9C9E39-C559-48D0-9518-20A362F1932A}" destId="{C1E9BFAA-D8D1-4E04-BDE1-2C633EB8A24C}" srcOrd="1" destOrd="0" parTransId="{975B37BF-A28A-497F-B327-687CB7F4EA7B}" sibTransId="{634FCB62-67D6-40BB-AFB7-7B2EBA8C5E0D}"/>
    <dgm:cxn modelId="{F57A71AB-8FC2-4D88-B5C8-1351BA798843}" srcId="{EE5E7851-D523-4926-AE53-DFDA18054A79}" destId="{CD286271-8BD1-4A1E-80D8-2CA0E898E399}" srcOrd="0" destOrd="0" parTransId="{C1F952E0-8C12-40BF-9287-1B08DB0E44B8}" sibTransId="{91546D68-9DB7-4EAE-8C93-C210E9791660}"/>
    <dgm:cxn modelId="{F8D06484-6174-4BFE-9543-D5FD4B00C12C}" type="presOf" srcId="{E195FD71-8915-4D67-ADD5-2F49837F79AE}" destId="{DDEC1DC5-444B-45D2-9168-6C851898E357}" srcOrd="0" destOrd="1" presId="urn:microsoft.com/office/officeart/2005/8/layout/vList2"/>
    <dgm:cxn modelId="{DC29CE0C-EB9D-4001-8D48-F94BE84C27D9}" type="presOf" srcId="{C1E9BFAA-D8D1-4E04-BDE1-2C633EB8A24C}" destId="{E7B5A452-2380-41E8-A48C-962D7BBF9944}" srcOrd="0" destOrd="0" presId="urn:microsoft.com/office/officeart/2005/8/layout/vList2"/>
    <dgm:cxn modelId="{1ADC9B3E-42E1-460A-A2FD-75C73153C398}" type="presParOf" srcId="{AED8F65B-DB41-40FE-9B94-F1F7AC51F683}" destId="{6BD149F3-A467-41B5-A0C4-C7328628C35B}" srcOrd="0" destOrd="0" presId="urn:microsoft.com/office/officeart/2005/8/layout/vList2"/>
    <dgm:cxn modelId="{B5EF7CAC-1B85-4858-92C7-A1B1B8B41B04}" type="presParOf" srcId="{AED8F65B-DB41-40FE-9B94-F1F7AC51F683}" destId="{DDEC1DC5-444B-45D2-9168-6C851898E357}" srcOrd="1" destOrd="0" presId="urn:microsoft.com/office/officeart/2005/8/layout/vList2"/>
    <dgm:cxn modelId="{D1DE1A4A-3C47-4225-A315-5DE125F8C877}" type="presParOf" srcId="{AED8F65B-DB41-40FE-9B94-F1F7AC51F683}" destId="{E7B5A452-2380-41E8-A48C-962D7BBF9944}" srcOrd="2" destOrd="0" presId="urn:microsoft.com/office/officeart/2005/8/layout/vList2"/>
    <dgm:cxn modelId="{2057FB67-7C46-47D8-9A22-2EEDE649EF6A}" type="presParOf" srcId="{AED8F65B-DB41-40FE-9B94-F1F7AC51F683}" destId="{1BDF1BB3-1D88-4AA1-9DCD-35F1C1089BA7}" srcOrd="3" destOrd="0" presId="urn:microsoft.com/office/officeart/2005/8/layout/vList2"/>
    <dgm:cxn modelId="{09BECF5A-D418-471D-8C9A-85B3E583659A}" type="presParOf" srcId="{AED8F65B-DB41-40FE-9B94-F1F7AC51F683}" destId="{DEFBE754-1203-424A-B51D-8C9EFD78A2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CB21B-EAFE-469A-AF9C-562A1A389B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0A8DD6A-9A1C-4077-8C47-FD6B00E06076}">
      <dgm:prSet/>
      <dgm:spPr/>
      <dgm:t>
        <a:bodyPr/>
        <a:lstStyle/>
        <a:p>
          <a:r>
            <a:rPr lang="en-US"/>
            <a:t>Provide quality housing for people of all income levels .</a:t>
          </a:r>
        </a:p>
      </dgm:t>
    </dgm:pt>
    <dgm:pt modelId="{28ACB894-4F3E-45D2-BB07-DDD29A2FFEC1}" type="parTrans" cxnId="{F2005407-E7AB-456C-A05C-74C5B487BDD8}">
      <dgm:prSet/>
      <dgm:spPr/>
      <dgm:t>
        <a:bodyPr/>
        <a:lstStyle/>
        <a:p>
          <a:endParaRPr lang="en-US"/>
        </a:p>
      </dgm:t>
    </dgm:pt>
    <dgm:pt modelId="{46D29289-B4B4-40DE-8055-BD9755F98DEA}" type="sibTrans" cxnId="{F2005407-E7AB-456C-A05C-74C5B487BDD8}">
      <dgm:prSet/>
      <dgm:spPr/>
      <dgm:t>
        <a:bodyPr/>
        <a:lstStyle/>
        <a:p>
          <a:endParaRPr lang="en-US"/>
        </a:p>
      </dgm:t>
    </dgm:pt>
    <dgm:pt modelId="{A29E4303-E396-4B02-A568-5C9F916014EB}">
      <dgm:prSet/>
      <dgm:spPr/>
      <dgm:t>
        <a:bodyPr/>
        <a:lstStyle/>
        <a:p>
          <a:r>
            <a:rPr lang="en-US" dirty="0"/>
            <a:t>Increase housing choice by modifying land use patterns on </a:t>
          </a:r>
          <a:r>
            <a:rPr lang="en-US" dirty="0" err="1"/>
            <a:t>greenfields</a:t>
          </a:r>
          <a:r>
            <a:rPr lang="en-US" dirty="0"/>
            <a:t> and by increasing housing supply in existing neighborhoods</a:t>
          </a:r>
        </a:p>
      </dgm:t>
    </dgm:pt>
    <dgm:pt modelId="{3A99ACB9-FE18-44B7-8A9D-D309AD61B459}" type="parTrans" cxnId="{03501787-A989-497C-8136-4192FE644EB6}">
      <dgm:prSet/>
      <dgm:spPr/>
      <dgm:t>
        <a:bodyPr/>
        <a:lstStyle/>
        <a:p>
          <a:endParaRPr lang="en-US"/>
        </a:p>
      </dgm:t>
    </dgm:pt>
    <dgm:pt modelId="{D13DD36E-2CDB-441F-8760-09AE6D70F711}" type="sibTrans" cxnId="{03501787-A989-497C-8136-4192FE644EB6}">
      <dgm:prSet/>
      <dgm:spPr/>
      <dgm:t>
        <a:bodyPr/>
        <a:lstStyle/>
        <a:p>
          <a:endParaRPr lang="en-US"/>
        </a:p>
      </dgm:t>
    </dgm:pt>
    <dgm:pt modelId="{14E5A895-0964-4245-8D7E-C8B58853C5CE}">
      <dgm:prSet/>
      <dgm:spPr/>
      <dgm:t>
        <a:bodyPr/>
        <a:lstStyle/>
        <a:p>
          <a:r>
            <a:rPr lang="en-US"/>
            <a:t>Missing Middle Housing – provide diverse housing options such as duplexes, fourplexes, bungalow courts that fit into low rise walkable neighborhoods.   </a:t>
          </a:r>
        </a:p>
      </dgm:t>
    </dgm:pt>
    <dgm:pt modelId="{4AF5CEAD-0833-4214-B798-BA58FC39E4C6}" type="parTrans" cxnId="{92EDAAC6-AF2E-4B23-B144-CF40E8A245FB}">
      <dgm:prSet/>
      <dgm:spPr/>
      <dgm:t>
        <a:bodyPr/>
        <a:lstStyle/>
        <a:p>
          <a:endParaRPr lang="en-US"/>
        </a:p>
      </dgm:t>
    </dgm:pt>
    <dgm:pt modelId="{EA89753E-F29B-413E-AD50-4A357E1105FC}" type="sibTrans" cxnId="{92EDAAC6-AF2E-4B23-B144-CF40E8A245FB}">
      <dgm:prSet/>
      <dgm:spPr/>
      <dgm:t>
        <a:bodyPr/>
        <a:lstStyle/>
        <a:p>
          <a:endParaRPr lang="en-US"/>
        </a:p>
      </dgm:t>
    </dgm:pt>
    <dgm:pt modelId="{81752914-7CD0-4322-AB8F-6D118431C496}">
      <dgm:prSet/>
      <dgm:spPr/>
      <dgm:t>
        <a:bodyPr/>
        <a:lstStyle/>
        <a:p>
          <a:r>
            <a:rPr lang="en-US">
              <a:hlinkClick xmlns:r="http://schemas.openxmlformats.org/officeDocument/2006/relationships" r:id="rId1"/>
            </a:rPr>
            <a:t>www.missingmiddlehousing.com</a:t>
          </a:r>
          <a:endParaRPr lang="en-US"/>
        </a:p>
      </dgm:t>
    </dgm:pt>
    <dgm:pt modelId="{FE2A2C91-5B9B-40A1-BFDC-2FC6DD98EDD2}" type="parTrans" cxnId="{B457482B-26EE-4EDC-8882-E63A265D96C1}">
      <dgm:prSet/>
      <dgm:spPr/>
      <dgm:t>
        <a:bodyPr/>
        <a:lstStyle/>
        <a:p>
          <a:endParaRPr lang="en-US"/>
        </a:p>
      </dgm:t>
    </dgm:pt>
    <dgm:pt modelId="{AB9BB0F0-1F36-49C4-8C7B-4692FA5488F6}" type="sibTrans" cxnId="{B457482B-26EE-4EDC-8882-E63A265D96C1}">
      <dgm:prSet/>
      <dgm:spPr/>
      <dgm:t>
        <a:bodyPr/>
        <a:lstStyle/>
        <a:p>
          <a:endParaRPr lang="en-US"/>
        </a:p>
      </dgm:t>
    </dgm:pt>
    <dgm:pt modelId="{8CC30DCB-50A1-410F-A53F-2B0E02636013}" type="pres">
      <dgm:prSet presAssocID="{349CB21B-EAFE-469A-AF9C-562A1A389B52}" presName="linear" presStyleCnt="0">
        <dgm:presLayoutVars>
          <dgm:animLvl val="lvl"/>
          <dgm:resizeHandles val="exact"/>
        </dgm:presLayoutVars>
      </dgm:prSet>
      <dgm:spPr/>
      <dgm:t>
        <a:bodyPr/>
        <a:lstStyle/>
        <a:p>
          <a:endParaRPr lang="en-US"/>
        </a:p>
      </dgm:t>
    </dgm:pt>
    <dgm:pt modelId="{52240AFE-1AB0-4463-A8BF-8A523F52AEDB}" type="pres">
      <dgm:prSet presAssocID="{E0A8DD6A-9A1C-4077-8C47-FD6B00E06076}" presName="parentText" presStyleLbl="node1" presStyleIdx="0" presStyleCnt="4">
        <dgm:presLayoutVars>
          <dgm:chMax val="0"/>
          <dgm:bulletEnabled val="1"/>
        </dgm:presLayoutVars>
      </dgm:prSet>
      <dgm:spPr/>
      <dgm:t>
        <a:bodyPr/>
        <a:lstStyle/>
        <a:p>
          <a:endParaRPr lang="en-US"/>
        </a:p>
      </dgm:t>
    </dgm:pt>
    <dgm:pt modelId="{56692D6C-0B48-4800-8F58-B839AF4DBE8D}" type="pres">
      <dgm:prSet presAssocID="{46D29289-B4B4-40DE-8055-BD9755F98DEA}" presName="spacer" presStyleCnt="0"/>
      <dgm:spPr/>
    </dgm:pt>
    <dgm:pt modelId="{6A9FA924-3D00-4DDC-B43C-82958E6EF157}" type="pres">
      <dgm:prSet presAssocID="{A29E4303-E396-4B02-A568-5C9F916014EB}" presName="parentText" presStyleLbl="node1" presStyleIdx="1" presStyleCnt="4">
        <dgm:presLayoutVars>
          <dgm:chMax val="0"/>
          <dgm:bulletEnabled val="1"/>
        </dgm:presLayoutVars>
      </dgm:prSet>
      <dgm:spPr/>
      <dgm:t>
        <a:bodyPr/>
        <a:lstStyle/>
        <a:p>
          <a:endParaRPr lang="en-US"/>
        </a:p>
      </dgm:t>
    </dgm:pt>
    <dgm:pt modelId="{47EC22EF-B79B-4043-ABA5-399757F8EE03}" type="pres">
      <dgm:prSet presAssocID="{D13DD36E-2CDB-441F-8760-09AE6D70F711}" presName="spacer" presStyleCnt="0"/>
      <dgm:spPr/>
    </dgm:pt>
    <dgm:pt modelId="{80CF79FD-4F3C-4030-8170-2D7FE53EC452}" type="pres">
      <dgm:prSet presAssocID="{14E5A895-0964-4245-8D7E-C8B58853C5CE}" presName="parentText" presStyleLbl="node1" presStyleIdx="2" presStyleCnt="4">
        <dgm:presLayoutVars>
          <dgm:chMax val="0"/>
          <dgm:bulletEnabled val="1"/>
        </dgm:presLayoutVars>
      </dgm:prSet>
      <dgm:spPr/>
      <dgm:t>
        <a:bodyPr/>
        <a:lstStyle/>
        <a:p>
          <a:endParaRPr lang="en-US"/>
        </a:p>
      </dgm:t>
    </dgm:pt>
    <dgm:pt modelId="{4407FA04-B86A-4506-992A-E6FDC829905D}" type="pres">
      <dgm:prSet presAssocID="{EA89753E-F29B-413E-AD50-4A357E1105FC}" presName="spacer" presStyleCnt="0"/>
      <dgm:spPr/>
    </dgm:pt>
    <dgm:pt modelId="{A3562062-F18D-45FD-9819-0C8388BC3DF1}" type="pres">
      <dgm:prSet presAssocID="{81752914-7CD0-4322-AB8F-6D118431C496}" presName="parentText" presStyleLbl="node1" presStyleIdx="3" presStyleCnt="4">
        <dgm:presLayoutVars>
          <dgm:chMax val="0"/>
          <dgm:bulletEnabled val="1"/>
        </dgm:presLayoutVars>
      </dgm:prSet>
      <dgm:spPr/>
      <dgm:t>
        <a:bodyPr/>
        <a:lstStyle/>
        <a:p>
          <a:endParaRPr lang="en-US"/>
        </a:p>
      </dgm:t>
    </dgm:pt>
  </dgm:ptLst>
  <dgm:cxnLst>
    <dgm:cxn modelId="{719CBDB3-0BDA-429B-9B1C-A06D4D92C713}" type="presOf" srcId="{81752914-7CD0-4322-AB8F-6D118431C496}" destId="{A3562062-F18D-45FD-9819-0C8388BC3DF1}" srcOrd="0" destOrd="0" presId="urn:microsoft.com/office/officeart/2005/8/layout/vList2"/>
    <dgm:cxn modelId="{BDFA1D98-A141-4D1F-A9B1-BCCA0BEF9A95}" type="presOf" srcId="{14E5A895-0964-4245-8D7E-C8B58853C5CE}" destId="{80CF79FD-4F3C-4030-8170-2D7FE53EC452}" srcOrd="0" destOrd="0" presId="urn:microsoft.com/office/officeart/2005/8/layout/vList2"/>
    <dgm:cxn modelId="{0E2ABCA5-D58D-4F8C-ABA5-B2F373441C1C}" type="presOf" srcId="{349CB21B-EAFE-469A-AF9C-562A1A389B52}" destId="{8CC30DCB-50A1-410F-A53F-2B0E02636013}" srcOrd="0" destOrd="0" presId="urn:microsoft.com/office/officeart/2005/8/layout/vList2"/>
    <dgm:cxn modelId="{3DA0F855-B281-4517-9A0A-4F957663E507}" type="presOf" srcId="{A29E4303-E396-4B02-A568-5C9F916014EB}" destId="{6A9FA924-3D00-4DDC-B43C-82958E6EF157}" srcOrd="0" destOrd="0" presId="urn:microsoft.com/office/officeart/2005/8/layout/vList2"/>
    <dgm:cxn modelId="{B457482B-26EE-4EDC-8882-E63A265D96C1}" srcId="{349CB21B-EAFE-469A-AF9C-562A1A389B52}" destId="{81752914-7CD0-4322-AB8F-6D118431C496}" srcOrd="3" destOrd="0" parTransId="{FE2A2C91-5B9B-40A1-BFDC-2FC6DD98EDD2}" sibTransId="{AB9BB0F0-1F36-49C4-8C7B-4692FA5488F6}"/>
    <dgm:cxn modelId="{A801D2C7-835D-41E5-8453-282A9D3EDCAE}" type="presOf" srcId="{E0A8DD6A-9A1C-4077-8C47-FD6B00E06076}" destId="{52240AFE-1AB0-4463-A8BF-8A523F52AEDB}" srcOrd="0" destOrd="0" presId="urn:microsoft.com/office/officeart/2005/8/layout/vList2"/>
    <dgm:cxn modelId="{92EDAAC6-AF2E-4B23-B144-CF40E8A245FB}" srcId="{349CB21B-EAFE-469A-AF9C-562A1A389B52}" destId="{14E5A895-0964-4245-8D7E-C8B58853C5CE}" srcOrd="2" destOrd="0" parTransId="{4AF5CEAD-0833-4214-B798-BA58FC39E4C6}" sibTransId="{EA89753E-F29B-413E-AD50-4A357E1105FC}"/>
    <dgm:cxn modelId="{F2005407-E7AB-456C-A05C-74C5B487BDD8}" srcId="{349CB21B-EAFE-469A-AF9C-562A1A389B52}" destId="{E0A8DD6A-9A1C-4077-8C47-FD6B00E06076}" srcOrd="0" destOrd="0" parTransId="{28ACB894-4F3E-45D2-BB07-DDD29A2FFEC1}" sibTransId="{46D29289-B4B4-40DE-8055-BD9755F98DEA}"/>
    <dgm:cxn modelId="{03501787-A989-497C-8136-4192FE644EB6}" srcId="{349CB21B-EAFE-469A-AF9C-562A1A389B52}" destId="{A29E4303-E396-4B02-A568-5C9F916014EB}" srcOrd="1" destOrd="0" parTransId="{3A99ACB9-FE18-44B7-8A9D-D309AD61B459}" sibTransId="{D13DD36E-2CDB-441F-8760-09AE6D70F711}"/>
    <dgm:cxn modelId="{F1DDF6F7-B9A0-463C-B8F8-2BFF5AF4239F}" type="presParOf" srcId="{8CC30DCB-50A1-410F-A53F-2B0E02636013}" destId="{52240AFE-1AB0-4463-A8BF-8A523F52AEDB}" srcOrd="0" destOrd="0" presId="urn:microsoft.com/office/officeart/2005/8/layout/vList2"/>
    <dgm:cxn modelId="{3920F1FC-C483-450D-AB34-FCAD63667AB8}" type="presParOf" srcId="{8CC30DCB-50A1-410F-A53F-2B0E02636013}" destId="{56692D6C-0B48-4800-8F58-B839AF4DBE8D}" srcOrd="1" destOrd="0" presId="urn:microsoft.com/office/officeart/2005/8/layout/vList2"/>
    <dgm:cxn modelId="{DD6618C8-7CE7-45F1-A10F-6296F9708A63}" type="presParOf" srcId="{8CC30DCB-50A1-410F-A53F-2B0E02636013}" destId="{6A9FA924-3D00-4DDC-B43C-82958E6EF157}" srcOrd="2" destOrd="0" presId="urn:microsoft.com/office/officeart/2005/8/layout/vList2"/>
    <dgm:cxn modelId="{13580FDB-C796-43BB-B5B4-A15D8C98079E}" type="presParOf" srcId="{8CC30DCB-50A1-410F-A53F-2B0E02636013}" destId="{47EC22EF-B79B-4043-ABA5-399757F8EE03}" srcOrd="3" destOrd="0" presId="urn:microsoft.com/office/officeart/2005/8/layout/vList2"/>
    <dgm:cxn modelId="{EE2288E6-C057-4EB5-85A3-66014CA8B20B}" type="presParOf" srcId="{8CC30DCB-50A1-410F-A53F-2B0E02636013}" destId="{80CF79FD-4F3C-4030-8170-2D7FE53EC452}" srcOrd="4" destOrd="0" presId="urn:microsoft.com/office/officeart/2005/8/layout/vList2"/>
    <dgm:cxn modelId="{17C649A4-6501-46A2-A6FB-9010F663E084}" type="presParOf" srcId="{8CC30DCB-50A1-410F-A53F-2B0E02636013}" destId="{4407FA04-B86A-4506-992A-E6FDC829905D}" srcOrd="5" destOrd="0" presId="urn:microsoft.com/office/officeart/2005/8/layout/vList2"/>
    <dgm:cxn modelId="{DC671D31-8980-4FEF-823E-61D047D4DF6D}" type="presParOf" srcId="{8CC30DCB-50A1-410F-A53F-2B0E02636013}" destId="{A3562062-F18D-45FD-9819-0C8388BC3DF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C5A9CF-E07D-4A8A-9E09-269653D763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EE80D0-6259-40BF-A010-8655E68D7AAA}">
      <dgm:prSet/>
      <dgm:spPr/>
      <dgm:t>
        <a:bodyPr/>
        <a:lstStyle/>
        <a:p>
          <a:pPr>
            <a:lnSpc>
              <a:spcPct val="100000"/>
            </a:lnSpc>
          </a:pPr>
          <a:r>
            <a:rPr lang="en-US" dirty="0"/>
            <a:t>Reinforces many of the other principles  ( compact growth, preserve open space </a:t>
          </a:r>
          <a:r>
            <a:rPr lang="en-US" dirty="0" err="1"/>
            <a:t>etc</a:t>
          </a:r>
          <a:r>
            <a:rPr lang="en-US" dirty="0"/>
            <a:t>,)</a:t>
          </a:r>
        </a:p>
      </dgm:t>
    </dgm:pt>
    <dgm:pt modelId="{39131CC6-4B25-458D-A115-9365A1D0B245}" type="parTrans" cxnId="{891E16AF-94B4-4527-A471-4BA41EE952BA}">
      <dgm:prSet/>
      <dgm:spPr/>
      <dgm:t>
        <a:bodyPr/>
        <a:lstStyle/>
        <a:p>
          <a:endParaRPr lang="en-US"/>
        </a:p>
      </dgm:t>
    </dgm:pt>
    <dgm:pt modelId="{D42DE8E8-3C6A-4702-9460-B35CF25EA357}" type="sibTrans" cxnId="{891E16AF-94B4-4527-A471-4BA41EE952BA}">
      <dgm:prSet/>
      <dgm:spPr/>
      <dgm:t>
        <a:bodyPr/>
        <a:lstStyle/>
        <a:p>
          <a:endParaRPr lang="en-US"/>
        </a:p>
      </dgm:t>
    </dgm:pt>
    <dgm:pt modelId="{D639E6D3-17F6-412E-BA24-6DD1EA33B41B}">
      <dgm:prSet/>
      <dgm:spPr/>
      <dgm:t>
        <a:bodyPr/>
        <a:lstStyle/>
        <a:p>
          <a:pPr>
            <a:lnSpc>
              <a:spcPct val="100000"/>
            </a:lnSpc>
          </a:pPr>
          <a:r>
            <a:rPr lang="en-US" dirty="0"/>
            <a:t>Greenfield Development  vs. Redevelopment Costs</a:t>
          </a:r>
        </a:p>
      </dgm:t>
    </dgm:pt>
    <dgm:pt modelId="{C70E9909-9173-455C-93CA-AAAF312FB141}" type="parTrans" cxnId="{06B9F808-CD12-443E-8012-DEB55B12C687}">
      <dgm:prSet/>
      <dgm:spPr/>
      <dgm:t>
        <a:bodyPr/>
        <a:lstStyle/>
        <a:p>
          <a:endParaRPr lang="en-US"/>
        </a:p>
      </dgm:t>
    </dgm:pt>
    <dgm:pt modelId="{97F35134-C481-4702-8660-E5552F8386A0}" type="sibTrans" cxnId="{06B9F808-CD12-443E-8012-DEB55B12C687}">
      <dgm:prSet/>
      <dgm:spPr/>
      <dgm:t>
        <a:bodyPr/>
        <a:lstStyle/>
        <a:p>
          <a:endParaRPr lang="en-US"/>
        </a:p>
      </dgm:t>
    </dgm:pt>
    <dgm:pt modelId="{AA963C26-A79D-4484-BFF2-2E9614B9D548}">
      <dgm:prSet/>
      <dgm:spPr/>
      <dgm:t>
        <a:bodyPr/>
        <a:lstStyle/>
        <a:p>
          <a:pPr>
            <a:lnSpc>
              <a:spcPct val="100000"/>
            </a:lnSpc>
          </a:pPr>
          <a:r>
            <a:rPr lang="en-US" dirty="0" smtClean="0"/>
            <a:t>Fiscal       Environmental</a:t>
          </a:r>
          <a:endParaRPr lang="en-US" dirty="0"/>
        </a:p>
      </dgm:t>
    </dgm:pt>
    <dgm:pt modelId="{9BFD0CCE-5727-4FF2-969D-BC15ADB575A4}" type="parTrans" cxnId="{E137F5E8-A1B4-42B3-8833-29AAE7A60637}">
      <dgm:prSet/>
      <dgm:spPr/>
      <dgm:t>
        <a:bodyPr/>
        <a:lstStyle/>
        <a:p>
          <a:endParaRPr lang="en-US"/>
        </a:p>
      </dgm:t>
    </dgm:pt>
    <dgm:pt modelId="{BC02DB24-5F8C-484B-BBDE-22DFB5827319}" type="sibTrans" cxnId="{E137F5E8-A1B4-42B3-8833-29AAE7A60637}">
      <dgm:prSet/>
      <dgm:spPr/>
      <dgm:t>
        <a:bodyPr/>
        <a:lstStyle/>
        <a:p>
          <a:endParaRPr lang="en-US"/>
        </a:p>
      </dgm:t>
    </dgm:pt>
    <dgm:pt modelId="{7E34F1DB-2221-486D-90BB-7480679ED154}">
      <dgm:prSet/>
      <dgm:spPr/>
      <dgm:t>
        <a:bodyPr/>
        <a:lstStyle/>
        <a:p>
          <a:pPr>
            <a:lnSpc>
              <a:spcPct val="100000"/>
            </a:lnSpc>
          </a:pPr>
          <a:r>
            <a:rPr lang="en-US" dirty="0"/>
            <a:t>Social </a:t>
          </a:r>
        </a:p>
      </dgm:t>
    </dgm:pt>
    <dgm:pt modelId="{4A358F1B-12EF-41F7-AA09-6CD34AB68F5A}" type="parTrans" cxnId="{D93843F2-E6A2-470B-91C2-A0A9459B8739}">
      <dgm:prSet/>
      <dgm:spPr/>
      <dgm:t>
        <a:bodyPr/>
        <a:lstStyle/>
        <a:p>
          <a:endParaRPr lang="en-US"/>
        </a:p>
      </dgm:t>
    </dgm:pt>
    <dgm:pt modelId="{12CDA523-1208-47BC-9302-FA18759701CF}" type="sibTrans" cxnId="{D93843F2-E6A2-470B-91C2-A0A9459B8739}">
      <dgm:prSet/>
      <dgm:spPr/>
      <dgm:t>
        <a:bodyPr/>
        <a:lstStyle/>
        <a:p>
          <a:endParaRPr lang="en-US"/>
        </a:p>
      </dgm:t>
    </dgm:pt>
    <dgm:pt modelId="{0259828A-2574-42DD-9DCD-83E64F8DD0C7}">
      <dgm:prSet/>
      <dgm:spPr/>
      <dgm:t>
        <a:bodyPr/>
        <a:lstStyle/>
        <a:p>
          <a:pPr>
            <a:lnSpc>
              <a:spcPct val="100000"/>
            </a:lnSpc>
          </a:pPr>
          <a:r>
            <a:rPr lang="en-US" dirty="0"/>
            <a:t>Greenville County Comprehensive Plan – Plan Greenville County</a:t>
          </a:r>
          <a:r>
            <a:rPr lang="en-US" dirty="0">
              <a:hlinkClick xmlns:r="http://schemas.openxmlformats.org/officeDocument/2006/relationships" r:id="rId1"/>
            </a:rPr>
            <a:t>https://www.greenvillecounty.org/apps/ComprehensivePlanBlog/Blog.aspx</a:t>
          </a:r>
          <a:endParaRPr lang="en-US" dirty="0"/>
        </a:p>
      </dgm:t>
    </dgm:pt>
    <dgm:pt modelId="{F12C7A0D-2C00-40FB-AD6A-ADF0BF437566}" type="parTrans" cxnId="{A16D3187-ACB2-4454-9DA1-F465113CBA2C}">
      <dgm:prSet/>
      <dgm:spPr/>
      <dgm:t>
        <a:bodyPr/>
        <a:lstStyle/>
        <a:p>
          <a:endParaRPr lang="en-US"/>
        </a:p>
      </dgm:t>
    </dgm:pt>
    <dgm:pt modelId="{4C0B7FD7-7686-40F4-B16C-CD74838D4F26}" type="sibTrans" cxnId="{A16D3187-ACB2-4454-9DA1-F465113CBA2C}">
      <dgm:prSet/>
      <dgm:spPr/>
      <dgm:t>
        <a:bodyPr/>
        <a:lstStyle/>
        <a:p>
          <a:endParaRPr lang="en-US"/>
        </a:p>
      </dgm:t>
    </dgm:pt>
    <dgm:pt modelId="{A419BE8E-4C3C-4BEA-A1AD-AACF4649EC62}">
      <dgm:prSet/>
      <dgm:spPr/>
      <dgm:t>
        <a:bodyPr/>
        <a:lstStyle/>
        <a:p>
          <a:pPr>
            <a:lnSpc>
              <a:spcPct val="100000"/>
            </a:lnSpc>
          </a:pPr>
          <a:r>
            <a:rPr lang="en-US" dirty="0"/>
            <a:t>City of Greenville Comprehensive Plan</a:t>
          </a:r>
        </a:p>
      </dgm:t>
    </dgm:pt>
    <dgm:pt modelId="{8BA7636E-BBC7-4A80-BF2F-6FC924E20B82}" type="parTrans" cxnId="{C0787663-6E5E-4131-AFEC-ADD128DDB05D}">
      <dgm:prSet/>
      <dgm:spPr/>
      <dgm:t>
        <a:bodyPr/>
        <a:lstStyle/>
        <a:p>
          <a:endParaRPr lang="en-US"/>
        </a:p>
      </dgm:t>
    </dgm:pt>
    <dgm:pt modelId="{6F8546A4-DF23-4A11-8661-2B30485B7DAF}" type="sibTrans" cxnId="{C0787663-6E5E-4131-AFEC-ADD128DDB05D}">
      <dgm:prSet/>
      <dgm:spPr/>
      <dgm:t>
        <a:bodyPr/>
        <a:lstStyle/>
        <a:p>
          <a:endParaRPr lang="en-US"/>
        </a:p>
      </dgm:t>
    </dgm:pt>
    <dgm:pt modelId="{0E081906-49AA-41C3-8B68-8E785BDC4F90}">
      <dgm:prSet/>
      <dgm:spPr/>
      <dgm:t>
        <a:bodyPr/>
        <a:lstStyle/>
        <a:p>
          <a:pPr>
            <a:lnSpc>
              <a:spcPct val="100000"/>
            </a:lnSpc>
          </a:pPr>
          <a:r>
            <a:rPr lang="en-US"/>
            <a:t>Shaping our Future – Upstate Forever. </a:t>
          </a:r>
        </a:p>
      </dgm:t>
    </dgm:pt>
    <dgm:pt modelId="{87B24B4E-637D-4E58-8199-E306C2F14DD7}" type="parTrans" cxnId="{3C3D49B5-58A0-4E54-8A04-B2050FC95693}">
      <dgm:prSet/>
      <dgm:spPr/>
      <dgm:t>
        <a:bodyPr/>
        <a:lstStyle/>
        <a:p>
          <a:endParaRPr lang="en-US"/>
        </a:p>
      </dgm:t>
    </dgm:pt>
    <dgm:pt modelId="{AE9F8737-9FF4-41D3-8D45-3809176483BA}" type="sibTrans" cxnId="{3C3D49B5-58A0-4E54-8A04-B2050FC95693}">
      <dgm:prSet/>
      <dgm:spPr/>
      <dgm:t>
        <a:bodyPr/>
        <a:lstStyle/>
        <a:p>
          <a:endParaRPr lang="en-US"/>
        </a:p>
      </dgm:t>
    </dgm:pt>
    <dgm:pt modelId="{275FA0DC-BF75-4B04-9123-940549B71BFB}" type="pres">
      <dgm:prSet presAssocID="{14C5A9CF-E07D-4A8A-9E09-269653D76339}" presName="root" presStyleCnt="0">
        <dgm:presLayoutVars>
          <dgm:dir/>
          <dgm:resizeHandles val="exact"/>
        </dgm:presLayoutVars>
      </dgm:prSet>
      <dgm:spPr/>
      <dgm:t>
        <a:bodyPr/>
        <a:lstStyle/>
        <a:p>
          <a:endParaRPr lang="en-US"/>
        </a:p>
      </dgm:t>
    </dgm:pt>
    <dgm:pt modelId="{114083AC-756C-4A58-82F9-8DF5A2BD3BC2}" type="pres">
      <dgm:prSet presAssocID="{BCEE80D0-6259-40BF-A010-8655E68D7AAA}" presName="compNode" presStyleCnt="0"/>
      <dgm:spPr/>
    </dgm:pt>
    <dgm:pt modelId="{9852FA6C-D5D7-4AD3-92C8-A9A402E977A3}" type="pres">
      <dgm:prSet presAssocID="{BCEE80D0-6259-40BF-A010-8655E68D7AAA}" presName="bgRect" presStyleLbl="bgShp" presStyleIdx="0" presStyleCnt="5" custLinFactNeighborY="-2300"/>
      <dgm:spPr/>
    </dgm:pt>
    <dgm:pt modelId="{92D1DA1D-15C4-4F67-8BFD-525A5AB0224D}" type="pres">
      <dgm:prSet presAssocID="{BCEE80D0-6259-40BF-A010-8655E68D7AAA}" presName="iconRect" presStyleLbl="node1" presStyleIdx="0" presStyleCnt="5"/>
      <dgm:spPr>
        <a:blipFill>
          <a:blip xmlns:r="http://schemas.openxmlformats.org/officeDocument/2006/relationships"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t>
        <a:bodyPr/>
        <a:lstStyle/>
        <a:p>
          <a:endParaRPr lang="en-US"/>
        </a:p>
      </dgm:t>
      <dgm:extLst>
        <a:ext uri="{E40237B7-FDA0-4F09-8148-C483321AD2D9}">
          <dgm14:cNvPr xmlns:dgm14="http://schemas.microsoft.com/office/drawing/2010/diagram" id="0" name="" descr="Maximize"/>
        </a:ext>
      </dgm:extLst>
    </dgm:pt>
    <dgm:pt modelId="{02D291DA-E9CD-4574-B2CC-F793211A976E}" type="pres">
      <dgm:prSet presAssocID="{BCEE80D0-6259-40BF-A010-8655E68D7AAA}" presName="spaceRect" presStyleCnt="0"/>
      <dgm:spPr/>
    </dgm:pt>
    <dgm:pt modelId="{C5448D2D-A0EA-49D5-B30D-DB0FA1B75444}" type="pres">
      <dgm:prSet presAssocID="{BCEE80D0-6259-40BF-A010-8655E68D7AAA}" presName="parTx" presStyleLbl="revTx" presStyleIdx="0" presStyleCnt="6">
        <dgm:presLayoutVars>
          <dgm:chMax val="0"/>
          <dgm:chPref val="0"/>
        </dgm:presLayoutVars>
      </dgm:prSet>
      <dgm:spPr/>
      <dgm:t>
        <a:bodyPr/>
        <a:lstStyle/>
        <a:p>
          <a:endParaRPr lang="en-US"/>
        </a:p>
      </dgm:t>
    </dgm:pt>
    <dgm:pt modelId="{351BC0B6-FEB1-4CD5-941A-B0163E259B59}" type="pres">
      <dgm:prSet presAssocID="{D42DE8E8-3C6A-4702-9460-B35CF25EA357}" presName="sibTrans" presStyleCnt="0"/>
      <dgm:spPr/>
    </dgm:pt>
    <dgm:pt modelId="{5473664F-00E8-4F15-8070-AFBEBA61A09E}" type="pres">
      <dgm:prSet presAssocID="{D639E6D3-17F6-412E-BA24-6DD1EA33B41B}" presName="compNode" presStyleCnt="0"/>
      <dgm:spPr/>
    </dgm:pt>
    <dgm:pt modelId="{838871D5-0AD0-4651-AB6B-1633AE75A8B6}" type="pres">
      <dgm:prSet presAssocID="{D639E6D3-17F6-412E-BA24-6DD1EA33B41B}" presName="bgRect" presStyleLbl="bgShp" presStyleIdx="1" presStyleCnt="5" custLinFactNeighborY="7419"/>
      <dgm:spPr/>
    </dgm:pt>
    <dgm:pt modelId="{EE17837A-ACEC-4E81-A867-41A75CEFB36E}" type="pres">
      <dgm:prSet presAssocID="{D639E6D3-17F6-412E-BA24-6DD1EA33B41B}" presName="iconRect" presStyleLbl="node1" presStyleIdx="1" presStyleCnt="5"/>
      <dgm:spPr>
        <a:blipFill>
          <a:blip xmlns:r="http://schemas.openxmlformats.org/officeDocument/2006/relationships"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27A408EF-5531-45EB-85F4-C1435470D5CD}" type="pres">
      <dgm:prSet presAssocID="{D639E6D3-17F6-412E-BA24-6DD1EA33B41B}" presName="spaceRect" presStyleCnt="0"/>
      <dgm:spPr/>
    </dgm:pt>
    <dgm:pt modelId="{16711C4A-A417-4A24-B7F4-32FF9916E81A}" type="pres">
      <dgm:prSet presAssocID="{D639E6D3-17F6-412E-BA24-6DD1EA33B41B}" presName="parTx" presStyleLbl="revTx" presStyleIdx="1" presStyleCnt="6" custLinFactNeighborY="15261">
        <dgm:presLayoutVars>
          <dgm:chMax val="0"/>
          <dgm:chPref val="0"/>
        </dgm:presLayoutVars>
      </dgm:prSet>
      <dgm:spPr/>
      <dgm:t>
        <a:bodyPr/>
        <a:lstStyle/>
        <a:p>
          <a:endParaRPr lang="en-US"/>
        </a:p>
      </dgm:t>
    </dgm:pt>
    <dgm:pt modelId="{9A5F5370-45FB-4848-8CD1-E9AC04C920B2}" type="pres">
      <dgm:prSet presAssocID="{D639E6D3-17F6-412E-BA24-6DD1EA33B41B}" presName="desTx" presStyleLbl="revTx" presStyleIdx="2" presStyleCnt="6" custScaleX="70208" custLinFactNeighborX="-8577" custLinFactNeighborY="2325">
        <dgm:presLayoutVars/>
      </dgm:prSet>
      <dgm:spPr/>
      <dgm:t>
        <a:bodyPr/>
        <a:lstStyle/>
        <a:p>
          <a:endParaRPr lang="en-US"/>
        </a:p>
      </dgm:t>
    </dgm:pt>
    <dgm:pt modelId="{22EA0E0C-19CA-4F1D-AED5-85C8134BAA11}" type="pres">
      <dgm:prSet presAssocID="{97F35134-C481-4702-8660-E5552F8386A0}" presName="sibTrans" presStyleCnt="0"/>
      <dgm:spPr/>
    </dgm:pt>
    <dgm:pt modelId="{6E529B8F-B035-4E69-95BB-0557000B1117}" type="pres">
      <dgm:prSet presAssocID="{0259828A-2574-42DD-9DCD-83E64F8DD0C7}" presName="compNode" presStyleCnt="0"/>
      <dgm:spPr/>
    </dgm:pt>
    <dgm:pt modelId="{EA173AE4-B2A6-40AA-8EFD-8FA6DFD900E5}" type="pres">
      <dgm:prSet presAssocID="{0259828A-2574-42DD-9DCD-83E64F8DD0C7}" presName="bgRect" presStyleLbl="bgShp" presStyleIdx="2" presStyleCnt="5"/>
      <dgm:spPr/>
    </dgm:pt>
    <dgm:pt modelId="{E931C337-7F3E-4D5F-A282-FC8B48DBF044}" type="pres">
      <dgm:prSet presAssocID="{0259828A-2574-42DD-9DCD-83E64F8DD0C7}" presName="iconRect" presStyleLbl="node1" presStyleIdx="2" presStyleCnt="5"/>
      <dgm:spPr>
        <a:ln>
          <a:noFill/>
        </a:ln>
      </dgm:spPr>
    </dgm:pt>
    <dgm:pt modelId="{43005773-C8AF-4750-B5D9-CD4554AE6617}" type="pres">
      <dgm:prSet presAssocID="{0259828A-2574-42DD-9DCD-83E64F8DD0C7}" presName="spaceRect" presStyleCnt="0"/>
      <dgm:spPr/>
    </dgm:pt>
    <dgm:pt modelId="{9AE86CEC-2A40-41F6-BAEC-F4EC494BBB63}" type="pres">
      <dgm:prSet presAssocID="{0259828A-2574-42DD-9DCD-83E64F8DD0C7}" presName="parTx" presStyleLbl="revTx" presStyleIdx="3" presStyleCnt="6" custScaleY="146918">
        <dgm:presLayoutVars>
          <dgm:chMax val="0"/>
          <dgm:chPref val="0"/>
        </dgm:presLayoutVars>
      </dgm:prSet>
      <dgm:spPr/>
      <dgm:t>
        <a:bodyPr/>
        <a:lstStyle/>
        <a:p>
          <a:endParaRPr lang="en-US"/>
        </a:p>
      </dgm:t>
    </dgm:pt>
    <dgm:pt modelId="{FC19B7D0-0EB8-4209-8492-F70175505C24}" type="pres">
      <dgm:prSet presAssocID="{4C0B7FD7-7686-40F4-B16C-CD74838D4F26}" presName="sibTrans" presStyleCnt="0"/>
      <dgm:spPr/>
    </dgm:pt>
    <dgm:pt modelId="{70505E20-2E33-4D62-887D-9468673E89F3}" type="pres">
      <dgm:prSet presAssocID="{A419BE8E-4C3C-4BEA-A1AD-AACF4649EC62}" presName="compNode" presStyleCnt="0"/>
      <dgm:spPr/>
    </dgm:pt>
    <dgm:pt modelId="{8B84C693-78D5-46CE-AD50-ECEEBBEC5071}" type="pres">
      <dgm:prSet presAssocID="{A419BE8E-4C3C-4BEA-A1AD-AACF4649EC62}" presName="bgRect" presStyleLbl="bgShp" presStyleIdx="3" presStyleCnt="5"/>
      <dgm:spPr/>
    </dgm:pt>
    <dgm:pt modelId="{3C5B189F-1496-40D6-828D-102816DA381B}" type="pres">
      <dgm:prSet presAssocID="{A419BE8E-4C3C-4BEA-A1AD-AACF4649EC62}" presName="iconRect" presStyleLbl="node1" presStyleIdx="3" presStyleCnt="5"/>
      <dgm:spPr>
        <a:ln>
          <a:noFill/>
        </a:ln>
      </dgm:spPr>
    </dgm:pt>
    <dgm:pt modelId="{57D836D5-A581-4CD2-9A5E-C60815FF25FA}" type="pres">
      <dgm:prSet presAssocID="{A419BE8E-4C3C-4BEA-A1AD-AACF4649EC62}" presName="spaceRect" presStyleCnt="0"/>
      <dgm:spPr/>
    </dgm:pt>
    <dgm:pt modelId="{59EE9E88-D42E-4342-A30C-43F5AB40AA81}" type="pres">
      <dgm:prSet presAssocID="{A419BE8E-4C3C-4BEA-A1AD-AACF4649EC62}" presName="parTx" presStyleLbl="revTx" presStyleIdx="4" presStyleCnt="6">
        <dgm:presLayoutVars>
          <dgm:chMax val="0"/>
          <dgm:chPref val="0"/>
        </dgm:presLayoutVars>
      </dgm:prSet>
      <dgm:spPr/>
      <dgm:t>
        <a:bodyPr/>
        <a:lstStyle/>
        <a:p>
          <a:endParaRPr lang="en-US"/>
        </a:p>
      </dgm:t>
    </dgm:pt>
    <dgm:pt modelId="{66B349A3-D20D-4369-A5E5-0317759C848C}" type="pres">
      <dgm:prSet presAssocID="{6F8546A4-DF23-4A11-8661-2B30485B7DAF}" presName="sibTrans" presStyleCnt="0"/>
      <dgm:spPr/>
    </dgm:pt>
    <dgm:pt modelId="{AA9F3A9D-4001-468A-9690-8A2FEB69D862}" type="pres">
      <dgm:prSet presAssocID="{0E081906-49AA-41C3-8B68-8E785BDC4F90}" presName="compNode" presStyleCnt="0"/>
      <dgm:spPr/>
    </dgm:pt>
    <dgm:pt modelId="{27200586-F00C-4745-AF41-E6BD64F24563}" type="pres">
      <dgm:prSet presAssocID="{0E081906-49AA-41C3-8B68-8E785BDC4F90}" presName="bgRect" presStyleLbl="bgShp" presStyleIdx="4" presStyleCnt="5" custLinFactNeighborY="70226"/>
      <dgm:spPr/>
    </dgm:pt>
    <dgm:pt modelId="{DFF14DE1-2329-4D53-B1E7-8CE6EF4367B3}" type="pres">
      <dgm:prSet presAssocID="{0E081906-49AA-41C3-8B68-8E785BDC4F90}" presName="iconRect" presStyleLbl="node1" presStyleIdx="4" presStyleCnt="5"/>
      <dgm:spPr>
        <a:ln>
          <a:noFill/>
        </a:ln>
      </dgm:spPr>
    </dgm:pt>
    <dgm:pt modelId="{36849832-807A-4CFA-8098-5E9860C82474}" type="pres">
      <dgm:prSet presAssocID="{0E081906-49AA-41C3-8B68-8E785BDC4F90}" presName="spaceRect" presStyleCnt="0"/>
      <dgm:spPr/>
    </dgm:pt>
    <dgm:pt modelId="{7623E618-4E76-48EE-83E3-3927A37A8839}" type="pres">
      <dgm:prSet presAssocID="{0E081906-49AA-41C3-8B68-8E785BDC4F90}" presName="parTx" presStyleLbl="revTx" presStyleIdx="5" presStyleCnt="6">
        <dgm:presLayoutVars>
          <dgm:chMax val="0"/>
          <dgm:chPref val="0"/>
        </dgm:presLayoutVars>
      </dgm:prSet>
      <dgm:spPr/>
      <dgm:t>
        <a:bodyPr/>
        <a:lstStyle/>
        <a:p>
          <a:endParaRPr lang="en-US"/>
        </a:p>
      </dgm:t>
    </dgm:pt>
  </dgm:ptLst>
  <dgm:cxnLst>
    <dgm:cxn modelId="{06B9F808-CD12-443E-8012-DEB55B12C687}" srcId="{14C5A9CF-E07D-4A8A-9E09-269653D76339}" destId="{D639E6D3-17F6-412E-BA24-6DD1EA33B41B}" srcOrd="1" destOrd="0" parTransId="{C70E9909-9173-455C-93CA-AAAF312FB141}" sibTransId="{97F35134-C481-4702-8660-E5552F8386A0}"/>
    <dgm:cxn modelId="{09F480D5-4C4F-4855-93CF-11614B9A3EEE}" type="presOf" srcId="{14C5A9CF-E07D-4A8A-9E09-269653D76339}" destId="{275FA0DC-BF75-4B04-9123-940549B71BFB}" srcOrd="0" destOrd="0" presId="urn:microsoft.com/office/officeart/2018/2/layout/IconVerticalSolidList"/>
    <dgm:cxn modelId="{C7E2EF68-B0C0-4597-B085-13187D0FB946}" type="presOf" srcId="{0259828A-2574-42DD-9DCD-83E64F8DD0C7}" destId="{9AE86CEC-2A40-41F6-BAEC-F4EC494BBB63}" srcOrd="0" destOrd="0" presId="urn:microsoft.com/office/officeart/2018/2/layout/IconVerticalSolidList"/>
    <dgm:cxn modelId="{3C3D49B5-58A0-4E54-8A04-B2050FC95693}" srcId="{14C5A9CF-E07D-4A8A-9E09-269653D76339}" destId="{0E081906-49AA-41C3-8B68-8E785BDC4F90}" srcOrd="4" destOrd="0" parTransId="{87B24B4E-637D-4E58-8199-E306C2F14DD7}" sibTransId="{AE9F8737-9FF4-41D3-8D45-3809176483BA}"/>
    <dgm:cxn modelId="{FBD7406D-341F-4DAE-B6E6-0F4F551A6C0D}" type="presOf" srcId="{BCEE80D0-6259-40BF-A010-8655E68D7AAA}" destId="{C5448D2D-A0EA-49D5-B30D-DB0FA1B75444}" srcOrd="0" destOrd="0" presId="urn:microsoft.com/office/officeart/2018/2/layout/IconVerticalSolidList"/>
    <dgm:cxn modelId="{D93843F2-E6A2-470B-91C2-A0A9459B8739}" srcId="{D639E6D3-17F6-412E-BA24-6DD1EA33B41B}" destId="{7E34F1DB-2221-486D-90BB-7480679ED154}" srcOrd="1" destOrd="0" parTransId="{4A358F1B-12EF-41F7-AA09-6CD34AB68F5A}" sibTransId="{12CDA523-1208-47BC-9302-FA18759701CF}"/>
    <dgm:cxn modelId="{5FAEF3FD-1086-47EA-9202-5488779AC3AA}" type="presOf" srcId="{A419BE8E-4C3C-4BEA-A1AD-AACF4649EC62}" destId="{59EE9E88-D42E-4342-A30C-43F5AB40AA81}" srcOrd="0" destOrd="0" presId="urn:microsoft.com/office/officeart/2018/2/layout/IconVerticalSolidList"/>
    <dgm:cxn modelId="{A16D3187-ACB2-4454-9DA1-F465113CBA2C}" srcId="{14C5A9CF-E07D-4A8A-9E09-269653D76339}" destId="{0259828A-2574-42DD-9DCD-83E64F8DD0C7}" srcOrd="2" destOrd="0" parTransId="{F12C7A0D-2C00-40FB-AD6A-ADF0BF437566}" sibTransId="{4C0B7FD7-7686-40F4-B16C-CD74838D4F26}"/>
    <dgm:cxn modelId="{E137F5E8-A1B4-42B3-8833-29AAE7A60637}" srcId="{D639E6D3-17F6-412E-BA24-6DD1EA33B41B}" destId="{AA963C26-A79D-4484-BFF2-2E9614B9D548}" srcOrd="0" destOrd="0" parTransId="{9BFD0CCE-5727-4FF2-969D-BC15ADB575A4}" sibTransId="{BC02DB24-5F8C-484B-BBDE-22DFB5827319}"/>
    <dgm:cxn modelId="{C0787663-6E5E-4131-AFEC-ADD128DDB05D}" srcId="{14C5A9CF-E07D-4A8A-9E09-269653D76339}" destId="{A419BE8E-4C3C-4BEA-A1AD-AACF4649EC62}" srcOrd="3" destOrd="0" parTransId="{8BA7636E-BBC7-4A80-BF2F-6FC924E20B82}" sibTransId="{6F8546A4-DF23-4A11-8661-2B30485B7DAF}"/>
    <dgm:cxn modelId="{4FD22047-124A-4190-9B94-229D631DE12B}" type="presOf" srcId="{AA963C26-A79D-4484-BFF2-2E9614B9D548}" destId="{9A5F5370-45FB-4848-8CD1-E9AC04C920B2}" srcOrd="0" destOrd="0" presId="urn:microsoft.com/office/officeart/2018/2/layout/IconVerticalSolidList"/>
    <dgm:cxn modelId="{41FA5D89-787D-4D2A-A074-3F0E6DD67507}" type="presOf" srcId="{0E081906-49AA-41C3-8B68-8E785BDC4F90}" destId="{7623E618-4E76-48EE-83E3-3927A37A8839}" srcOrd="0" destOrd="0" presId="urn:microsoft.com/office/officeart/2018/2/layout/IconVerticalSolidList"/>
    <dgm:cxn modelId="{E2B60EE1-DFF9-4F44-9139-DC7C8FF87159}" type="presOf" srcId="{7E34F1DB-2221-486D-90BB-7480679ED154}" destId="{9A5F5370-45FB-4848-8CD1-E9AC04C920B2}" srcOrd="0" destOrd="1" presId="urn:microsoft.com/office/officeart/2018/2/layout/IconVerticalSolidList"/>
    <dgm:cxn modelId="{CBE52AD7-CF64-4006-838B-770DF5B9659E}" type="presOf" srcId="{D639E6D3-17F6-412E-BA24-6DD1EA33B41B}" destId="{16711C4A-A417-4A24-B7F4-32FF9916E81A}" srcOrd="0" destOrd="0" presId="urn:microsoft.com/office/officeart/2018/2/layout/IconVerticalSolidList"/>
    <dgm:cxn modelId="{891E16AF-94B4-4527-A471-4BA41EE952BA}" srcId="{14C5A9CF-E07D-4A8A-9E09-269653D76339}" destId="{BCEE80D0-6259-40BF-A010-8655E68D7AAA}" srcOrd="0" destOrd="0" parTransId="{39131CC6-4B25-458D-A115-9365A1D0B245}" sibTransId="{D42DE8E8-3C6A-4702-9460-B35CF25EA357}"/>
    <dgm:cxn modelId="{15C50F64-B24A-41F0-AFC4-BA4EB3A62633}" type="presParOf" srcId="{275FA0DC-BF75-4B04-9123-940549B71BFB}" destId="{114083AC-756C-4A58-82F9-8DF5A2BD3BC2}" srcOrd="0" destOrd="0" presId="urn:microsoft.com/office/officeart/2018/2/layout/IconVerticalSolidList"/>
    <dgm:cxn modelId="{B9405BA1-F9C1-4058-8468-BBCFF117FCD6}" type="presParOf" srcId="{114083AC-756C-4A58-82F9-8DF5A2BD3BC2}" destId="{9852FA6C-D5D7-4AD3-92C8-A9A402E977A3}" srcOrd="0" destOrd="0" presId="urn:microsoft.com/office/officeart/2018/2/layout/IconVerticalSolidList"/>
    <dgm:cxn modelId="{111C658A-C850-4380-B431-000CF77024BC}" type="presParOf" srcId="{114083AC-756C-4A58-82F9-8DF5A2BD3BC2}" destId="{92D1DA1D-15C4-4F67-8BFD-525A5AB0224D}" srcOrd="1" destOrd="0" presId="urn:microsoft.com/office/officeart/2018/2/layout/IconVerticalSolidList"/>
    <dgm:cxn modelId="{E0F3CC3A-9309-404B-9D44-375162C76006}" type="presParOf" srcId="{114083AC-756C-4A58-82F9-8DF5A2BD3BC2}" destId="{02D291DA-E9CD-4574-B2CC-F793211A976E}" srcOrd="2" destOrd="0" presId="urn:microsoft.com/office/officeart/2018/2/layout/IconVerticalSolidList"/>
    <dgm:cxn modelId="{4A8B48A9-B0DD-430D-9DC6-9AF7E96B42CF}" type="presParOf" srcId="{114083AC-756C-4A58-82F9-8DF5A2BD3BC2}" destId="{C5448D2D-A0EA-49D5-B30D-DB0FA1B75444}" srcOrd="3" destOrd="0" presId="urn:microsoft.com/office/officeart/2018/2/layout/IconVerticalSolidList"/>
    <dgm:cxn modelId="{6F0F6F8D-9609-41EC-BEA3-671359B74B51}" type="presParOf" srcId="{275FA0DC-BF75-4B04-9123-940549B71BFB}" destId="{351BC0B6-FEB1-4CD5-941A-B0163E259B59}" srcOrd="1" destOrd="0" presId="urn:microsoft.com/office/officeart/2018/2/layout/IconVerticalSolidList"/>
    <dgm:cxn modelId="{17BA25D2-7F66-450E-908E-484E648E3BE6}" type="presParOf" srcId="{275FA0DC-BF75-4B04-9123-940549B71BFB}" destId="{5473664F-00E8-4F15-8070-AFBEBA61A09E}" srcOrd="2" destOrd="0" presId="urn:microsoft.com/office/officeart/2018/2/layout/IconVerticalSolidList"/>
    <dgm:cxn modelId="{3B3BDC8D-ED7C-40A5-A871-B3AB46DE242F}" type="presParOf" srcId="{5473664F-00E8-4F15-8070-AFBEBA61A09E}" destId="{838871D5-0AD0-4651-AB6B-1633AE75A8B6}" srcOrd="0" destOrd="0" presId="urn:microsoft.com/office/officeart/2018/2/layout/IconVerticalSolidList"/>
    <dgm:cxn modelId="{AE62E9AE-5497-4A0B-977E-43E30B88D120}" type="presParOf" srcId="{5473664F-00E8-4F15-8070-AFBEBA61A09E}" destId="{EE17837A-ACEC-4E81-A867-41A75CEFB36E}" srcOrd="1" destOrd="0" presId="urn:microsoft.com/office/officeart/2018/2/layout/IconVerticalSolidList"/>
    <dgm:cxn modelId="{231434CC-C7A6-4C11-A2C0-26B3041F9B64}" type="presParOf" srcId="{5473664F-00E8-4F15-8070-AFBEBA61A09E}" destId="{27A408EF-5531-45EB-85F4-C1435470D5CD}" srcOrd="2" destOrd="0" presId="urn:microsoft.com/office/officeart/2018/2/layout/IconVerticalSolidList"/>
    <dgm:cxn modelId="{1CBD9F33-2F18-49AF-B862-5A1A2DA11349}" type="presParOf" srcId="{5473664F-00E8-4F15-8070-AFBEBA61A09E}" destId="{16711C4A-A417-4A24-B7F4-32FF9916E81A}" srcOrd="3" destOrd="0" presId="urn:microsoft.com/office/officeart/2018/2/layout/IconVerticalSolidList"/>
    <dgm:cxn modelId="{484D3CA2-FDE2-4E79-8CAA-F9799778E3F6}" type="presParOf" srcId="{5473664F-00E8-4F15-8070-AFBEBA61A09E}" destId="{9A5F5370-45FB-4848-8CD1-E9AC04C920B2}" srcOrd="4" destOrd="0" presId="urn:microsoft.com/office/officeart/2018/2/layout/IconVerticalSolidList"/>
    <dgm:cxn modelId="{D85EB134-E483-4E06-8224-01F6F06567DB}" type="presParOf" srcId="{275FA0DC-BF75-4B04-9123-940549B71BFB}" destId="{22EA0E0C-19CA-4F1D-AED5-85C8134BAA11}" srcOrd="3" destOrd="0" presId="urn:microsoft.com/office/officeart/2018/2/layout/IconVerticalSolidList"/>
    <dgm:cxn modelId="{86249337-F145-482F-BB7E-B2318EBE5BDA}" type="presParOf" srcId="{275FA0DC-BF75-4B04-9123-940549B71BFB}" destId="{6E529B8F-B035-4E69-95BB-0557000B1117}" srcOrd="4" destOrd="0" presId="urn:microsoft.com/office/officeart/2018/2/layout/IconVerticalSolidList"/>
    <dgm:cxn modelId="{D39CBD9C-E8D0-4914-9119-1308B82134F5}" type="presParOf" srcId="{6E529B8F-B035-4E69-95BB-0557000B1117}" destId="{EA173AE4-B2A6-40AA-8EFD-8FA6DFD900E5}" srcOrd="0" destOrd="0" presId="urn:microsoft.com/office/officeart/2018/2/layout/IconVerticalSolidList"/>
    <dgm:cxn modelId="{79C15AA3-44EA-4666-A549-1B4C609F3F2A}" type="presParOf" srcId="{6E529B8F-B035-4E69-95BB-0557000B1117}" destId="{E931C337-7F3E-4D5F-A282-FC8B48DBF044}" srcOrd="1" destOrd="0" presId="urn:microsoft.com/office/officeart/2018/2/layout/IconVerticalSolidList"/>
    <dgm:cxn modelId="{958FAD57-356C-4E7D-B1D5-346A94C86D09}" type="presParOf" srcId="{6E529B8F-B035-4E69-95BB-0557000B1117}" destId="{43005773-C8AF-4750-B5D9-CD4554AE6617}" srcOrd="2" destOrd="0" presId="urn:microsoft.com/office/officeart/2018/2/layout/IconVerticalSolidList"/>
    <dgm:cxn modelId="{7274C872-8494-4B40-95A1-1D2423D643C6}" type="presParOf" srcId="{6E529B8F-B035-4E69-95BB-0557000B1117}" destId="{9AE86CEC-2A40-41F6-BAEC-F4EC494BBB63}" srcOrd="3" destOrd="0" presId="urn:microsoft.com/office/officeart/2018/2/layout/IconVerticalSolidList"/>
    <dgm:cxn modelId="{CEBA26D6-140A-4A2B-87AC-18E80051D102}" type="presParOf" srcId="{275FA0DC-BF75-4B04-9123-940549B71BFB}" destId="{FC19B7D0-0EB8-4209-8492-F70175505C24}" srcOrd="5" destOrd="0" presId="urn:microsoft.com/office/officeart/2018/2/layout/IconVerticalSolidList"/>
    <dgm:cxn modelId="{BDF185FD-A3B7-4194-8120-FE0706F75EFB}" type="presParOf" srcId="{275FA0DC-BF75-4B04-9123-940549B71BFB}" destId="{70505E20-2E33-4D62-887D-9468673E89F3}" srcOrd="6" destOrd="0" presId="urn:microsoft.com/office/officeart/2018/2/layout/IconVerticalSolidList"/>
    <dgm:cxn modelId="{BB0104CE-5E06-4AC7-B2AA-228EA180349C}" type="presParOf" srcId="{70505E20-2E33-4D62-887D-9468673E89F3}" destId="{8B84C693-78D5-46CE-AD50-ECEEBBEC5071}" srcOrd="0" destOrd="0" presId="urn:microsoft.com/office/officeart/2018/2/layout/IconVerticalSolidList"/>
    <dgm:cxn modelId="{9A05DBE9-4BA8-472A-80DE-053D6B487FE7}" type="presParOf" srcId="{70505E20-2E33-4D62-887D-9468673E89F3}" destId="{3C5B189F-1496-40D6-828D-102816DA381B}" srcOrd="1" destOrd="0" presId="urn:microsoft.com/office/officeart/2018/2/layout/IconVerticalSolidList"/>
    <dgm:cxn modelId="{1BD65E5F-F78A-40D0-BE90-C47652782D64}" type="presParOf" srcId="{70505E20-2E33-4D62-887D-9468673E89F3}" destId="{57D836D5-A581-4CD2-9A5E-C60815FF25FA}" srcOrd="2" destOrd="0" presId="urn:microsoft.com/office/officeart/2018/2/layout/IconVerticalSolidList"/>
    <dgm:cxn modelId="{FFC3226F-AACD-4C44-84E7-F7750EB4BC6B}" type="presParOf" srcId="{70505E20-2E33-4D62-887D-9468673E89F3}" destId="{59EE9E88-D42E-4342-A30C-43F5AB40AA81}" srcOrd="3" destOrd="0" presId="urn:microsoft.com/office/officeart/2018/2/layout/IconVerticalSolidList"/>
    <dgm:cxn modelId="{D90A89EB-8F48-4D2D-93C4-827E81112E91}" type="presParOf" srcId="{275FA0DC-BF75-4B04-9123-940549B71BFB}" destId="{66B349A3-D20D-4369-A5E5-0317759C848C}" srcOrd="7" destOrd="0" presId="urn:microsoft.com/office/officeart/2018/2/layout/IconVerticalSolidList"/>
    <dgm:cxn modelId="{8BFFC83C-A6C1-48CE-888C-791442C57766}" type="presParOf" srcId="{275FA0DC-BF75-4B04-9123-940549B71BFB}" destId="{AA9F3A9D-4001-468A-9690-8A2FEB69D862}" srcOrd="8" destOrd="0" presId="urn:microsoft.com/office/officeart/2018/2/layout/IconVerticalSolidList"/>
    <dgm:cxn modelId="{9CB8542E-EA36-43D1-B388-29E7E6D08BD5}" type="presParOf" srcId="{AA9F3A9D-4001-468A-9690-8A2FEB69D862}" destId="{27200586-F00C-4745-AF41-E6BD64F24563}" srcOrd="0" destOrd="0" presId="urn:microsoft.com/office/officeart/2018/2/layout/IconVerticalSolidList"/>
    <dgm:cxn modelId="{7036E030-E435-4ABE-BF83-C00CCD5D3B2C}" type="presParOf" srcId="{AA9F3A9D-4001-468A-9690-8A2FEB69D862}" destId="{DFF14DE1-2329-4D53-B1E7-8CE6EF4367B3}" srcOrd="1" destOrd="0" presId="urn:microsoft.com/office/officeart/2018/2/layout/IconVerticalSolidList"/>
    <dgm:cxn modelId="{EFF79E72-3F70-43E1-B5D4-5C9591AE2A8F}" type="presParOf" srcId="{AA9F3A9D-4001-468A-9690-8A2FEB69D862}" destId="{36849832-807A-4CFA-8098-5E9860C82474}" srcOrd="2" destOrd="0" presId="urn:microsoft.com/office/officeart/2018/2/layout/IconVerticalSolidList"/>
    <dgm:cxn modelId="{673F47E0-5393-4DFD-91EF-66FD1099B518}" type="presParOf" srcId="{AA9F3A9D-4001-468A-9690-8A2FEB69D862}" destId="{7623E618-4E76-48EE-83E3-3927A37A88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56375A-9D55-4035-BD86-6473E86BC7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163F6A2-4E67-40D6-8C71-ED09B60EAE93}">
      <dgm:prSet/>
      <dgm:spPr/>
      <dgm:t>
        <a:bodyPr/>
        <a:lstStyle/>
        <a:p>
          <a:r>
            <a:rPr lang="en-US"/>
            <a:t>To make smart growth successful a community needs to partner with the private sector</a:t>
          </a:r>
        </a:p>
      </dgm:t>
    </dgm:pt>
    <dgm:pt modelId="{178E5FFA-29E4-4D85-8098-D273C3861B9B}" type="parTrans" cxnId="{E0D622DB-2D18-44CC-8136-702C3BFFC801}">
      <dgm:prSet/>
      <dgm:spPr/>
      <dgm:t>
        <a:bodyPr/>
        <a:lstStyle/>
        <a:p>
          <a:endParaRPr lang="en-US"/>
        </a:p>
      </dgm:t>
    </dgm:pt>
    <dgm:pt modelId="{3D074734-5E12-413A-9F3E-8B2D3A584CFB}" type="sibTrans" cxnId="{E0D622DB-2D18-44CC-8136-702C3BFFC801}">
      <dgm:prSet/>
      <dgm:spPr/>
      <dgm:t>
        <a:bodyPr/>
        <a:lstStyle/>
        <a:p>
          <a:endParaRPr lang="en-US"/>
        </a:p>
      </dgm:t>
    </dgm:pt>
    <dgm:pt modelId="{D2415FD3-9C82-43E6-B50D-EE6CAC9EDAB1}">
      <dgm:prSet/>
      <dgm:spPr/>
      <dgm:t>
        <a:bodyPr/>
        <a:lstStyle/>
        <a:p>
          <a:r>
            <a:rPr lang="en-US"/>
            <a:t>Concurrency  - infrastructure, schools and parks</a:t>
          </a:r>
        </a:p>
      </dgm:t>
    </dgm:pt>
    <dgm:pt modelId="{4EF64B5A-6C24-4DBD-A525-0AD348A5FFBB}" type="parTrans" cxnId="{47181EA4-6E94-4B10-BED6-FC815689B0EB}">
      <dgm:prSet/>
      <dgm:spPr/>
      <dgm:t>
        <a:bodyPr/>
        <a:lstStyle/>
        <a:p>
          <a:endParaRPr lang="en-US"/>
        </a:p>
      </dgm:t>
    </dgm:pt>
    <dgm:pt modelId="{3A8799FA-57FF-42D3-87C6-87EA8BA18902}" type="sibTrans" cxnId="{47181EA4-6E94-4B10-BED6-FC815689B0EB}">
      <dgm:prSet/>
      <dgm:spPr/>
      <dgm:t>
        <a:bodyPr/>
        <a:lstStyle/>
        <a:p>
          <a:endParaRPr lang="en-US"/>
        </a:p>
      </dgm:t>
    </dgm:pt>
    <dgm:pt modelId="{C5BB7BA8-6F2B-4CC4-B868-320D2D10258F}">
      <dgm:prSet/>
      <dgm:spPr/>
      <dgm:t>
        <a:bodyPr/>
        <a:lstStyle/>
        <a:p>
          <a:r>
            <a:rPr lang="en-US"/>
            <a:t>Development Impact Fees</a:t>
          </a:r>
        </a:p>
      </dgm:t>
    </dgm:pt>
    <dgm:pt modelId="{848DC823-44C3-49D1-B93B-7560F72B75F1}" type="parTrans" cxnId="{5CDBDAA7-9982-4422-BE94-B6F6FA7963D7}">
      <dgm:prSet/>
      <dgm:spPr/>
      <dgm:t>
        <a:bodyPr/>
        <a:lstStyle/>
        <a:p>
          <a:endParaRPr lang="en-US"/>
        </a:p>
      </dgm:t>
    </dgm:pt>
    <dgm:pt modelId="{B8034A68-A0F3-4639-84EE-43B1C4094EE0}" type="sibTrans" cxnId="{5CDBDAA7-9982-4422-BE94-B6F6FA7963D7}">
      <dgm:prSet/>
      <dgm:spPr/>
      <dgm:t>
        <a:bodyPr/>
        <a:lstStyle/>
        <a:p>
          <a:endParaRPr lang="en-US"/>
        </a:p>
      </dgm:t>
    </dgm:pt>
    <dgm:pt modelId="{9EB7A44C-28A7-48F4-B4D1-09AFDC0549AB}" type="pres">
      <dgm:prSet presAssocID="{3D56375A-9D55-4035-BD86-6473E86BC71C}" presName="root" presStyleCnt="0">
        <dgm:presLayoutVars>
          <dgm:dir/>
          <dgm:resizeHandles val="exact"/>
        </dgm:presLayoutVars>
      </dgm:prSet>
      <dgm:spPr/>
      <dgm:t>
        <a:bodyPr/>
        <a:lstStyle/>
        <a:p>
          <a:endParaRPr lang="en-US"/>
        </a:p>
      </dgm:t>
    </dgm:pt>
    <dgm:pt modelId="{7741DB00-2E7E-4D39-9D31-67C6F82A8F8C}" type="pres">
      <dgm:prSet presAssocID="{B163F6A2-4E67-40D6-8C71-ED09B60EAE93}" presName="compNode" presStyleCnt="0"/>
      <dgm:spPr/>
    </dgm:pt>
    <dgm:pt modelId="{43213CFC-1CDE-428D-AB2A-B021A80D80A8}" type="pres">
      <dgm:prSet presAssocID="{B163F6A2-4E67-40D6-8C71-ED09B60EAE93}" presName="bgRect" presStyleLbl="bgShp" presStyleIdx="0" presStyleCnt="3"/>
      <dgm:spPr/>
    </dgm:pt>
    <dgm:pt modelId="{74F8853A-9FDB-4B54-B61F-CD4984D9F19D}" type="pres">
      <dgm:prSet presAssocID="{B163F6A2-4E67-40D6-8C71-ED09B60EAE93}"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5380482D-A035-4264-AA10-4736828EDFD7}" type="pres">
      <dgm:prSet presAssocID="{B163F6A2-4E67-40D6-8C71-ED09B60EAE93}" presName="spaceRect" presStyleCnt="0"/>
      <dgm:spPr/>
    </dgm:pt>
    <dgm:pt modelId="{25FBED19-EA24-4AD0-A149-8983355BC645}" type="pres">
      <dgm:prSet presAssocID="{B163F6A2-4E67-40D6-8C71-ED09B60EAE93}" presName="parTx" presStyleLbl="revTx" presStyleIdx="0" presStyleCnt="3">
        <dgm:presLayoutVars>
          <dgm:chMax val="0"/>
          <dgm:chPref val="0"/>
        </dgm:presLayoutVars>
      </dgm:prSet>
      <dgm:spPr/>
      <dgm:t>
        <a:bodyPr/>
        <a:lstStyle/>
        <a:p>
          <a:endParaRPr lang="en-US"/>
        </a:p>
      </dgm:t>
    </dgm:pt>
    <dgm:pt modelId="{1F3E61A7-CC6A-4AD7-9127-9260DE7387F6}" type="pres">
      <dgm:prSet presAssocID="{3D074734-5E12-413A-9F3E-8B2D3A584CFB}" presName="sibTrans" presStyleCnt="0"/>
      <dgm:spPr/>
    </dgm:pt>
    <dgm:pt modelId="{1FEFC4F5-586D-4896-8CB6-EC97C37986D3}" type="pres">
      <dgm:prSet presAssocID="{D2415FD3-9C82-43E6-B50D-EE6CAC9EDAB1}" presName="compNode" presStyleCnt="0"/>
      <dgm:spPr/>
    </dgm:pt>
    <dgm:pt modelId="{76319BB8-8A71-4436-BEE9-B28AF6921A8C}" type="pres">
      <dgm:prSet presAssocID="{D2415FD3-9C82-43E6-B50D-EE6CAC9EDAB1}" presName="bgRect" presStyleLbl="bgShp" presStyleIdx="1" presStyleCnt="3"/>
      <dgm:spPr/>
    </dgm:pt>
    <dgm:pt modelId="{BC96310F-74B9-4B39-8875-B9096C2F3438}" type="pres">
      <dgm:prSet presAssocID="{D2415FD3-9C82-43E6-B50D-EE6CAC9EDAB1}"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choolhouse"/>
        </a:ext>
      </dgm:extLst>
    </dgm:pt>
    <dgm:pt modelId="{56F1A1E6-20BE-4826-8147-B5AADA270A28}" type="pres">
      <dgm:prSet presAssocID="{D2415FD3-9C82-43E6-B50D-EE6CAC9EDAB1}" presName="spaceRect" presStyleCnt="0"/>
      <dgm:spPr/>
    </dgm:pt>
    <dgm:pt modelId="{ED926903-A3F6-4BA4-98CD-B1E13AA4977D}" type="pres">
      <dgm:prSet presAssocID="{D2415FD3-9C82-43E6-B50D-EE6CAC9EDAB1}" presName="parTx" presStyleLbl="revTx" presStyleIdx="1" presStyleCnt="3">
        <dgm:presLayoutVars>
          <dgm:chMax val="0"/>
          <dgm:chPref val="0"/>
        </dgm:presLayoutVars>
      </dgm:prSet>
      <dgm:spPr/>
      <dgm:t>
        <a:bodyPr/>
        <a:lstStyle/>
        <a:p>
          <a:endParaRPr lang="en-US"/>
        </a:p>
      </dgm:t>
    </dgm:pt>
    <dgm:pt modelId="{6CEC355E-8062-4953-B919-40B0E7A1F8C7}" type="pres">
      <dgm:prSet presAssocID="{3A8799FA-57FF-42D3-87C6-87EA8BA18902}" presName="sibTrans" presStyleCnt="0"/>
      <dgm:spPr/>
    </dgm:pt>
    <dgm:pt modelId="{60D50316-4558-48E4-92BC-2A32D80BD2DD}" type="pres">
      <dgm:prSet presAssocID="{C5BB7BA8-6F2B-4CC4-B868-320D2D10258F}" presName="compNode" presStyleCnt="0"/>
      <dgm:spPr/>
    </dgm:pt>
    <dgm:pt modelId="{64DB9E72-6529-4567-B68B-F56AAA6AE24C}" type="pres">
      <dgm:prSet presAssocID="{C5BB7BA8-6F2B-4CC4-B868-320D2D10258F}" presName="bgRect" presStyleLbl="bgShp" presStyleIdx="2" presStyleCnt="3"/>
      <dgm:spPr/>
    </dgm:pt>
    <dgm:pt modelId="{8E98BEB1-7D56-40CB-8490-E8C31BFE7F87}" type="pres">
      <dgm:prSet presAssocID="{C5BB7BA8-6F2B-4CC4-B868-320D2D10258F}"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oney"/>
        </a:ext>
      </dgm:extLst>
    </dgm:pt>
    <dgm:pt modelId="{FAA1064F-D4B8-4CEA-9380-CB920225B51F}" type="pres">
      <dgm:prSet presAssocID="{C5BB7BA8-6F2B-4CC4-B868-320D2D10258F}" presName="spaceRect" presStyleCnt="0"/>
      <dgm:spPr/>
    </dgm:pt>
    <dgm:pt modelId="{C0BCFFE3-A34A-4CDC-A211-425FA52711CF}" type="pres">
      <dgm:prSet presAssocID="{C5BB7BA8-6F2B-4CC4-B868-320D2D10258F}" presName="parTx" presStyleLbl="revTx" presStyleIdx="2" presStyleCnt="3">
        <dgm:presLayoutVars>
          <dgm:chMax val="0"/>
          <dgm:chPref val="0"/>
        </dgm:presLayoutVars>
      </dgm:prSet>
      <dgm:spPr/>
      <dgm:t>
        <a:bodyPr/>
        <a:lstStyle/>
        <a:p>
          <a:endParaRPr lang="en-US"/>
        </a:p>
      </dgm:t>
    </dgm:pt>
  </dgm:ptLst>
  <dgm:cxnLst>
    <dgm:cxn modelId="{5CDBDAA7-9982-4422-BE94-B6F6FA7963D7}" srcId="{3D56375A-9D55-4035-BD86-6473E86BC71C}" destId="{C5BB7BA8-6F2B-4CC4-B868-320D2D10258F}" srcOrd="2" destOrd="0" parTransId="{848DC823-44C3-49D1-B93B-7560F72B75F1}" sibTransId="{B8034A68-A0F3-4639-84EE-43B1C4094EE0}"/>
    <dgm:cxn modelId="{6F55B942-42F2-4B7F-8825-4AAB45FE8468}" type="presOf" srcId="{D2415FD3-9C82-43E6-B50D-EE6CAC9EDAB1}" destId="{ED926903-A3F6-4BA4-98CD-B1E13AA4977D}" srcOrd="0" destOrd="0" presId="urn:microsoft.com/office/officeart/2018/2/layout/IconVerticalSolidList"/>
    <dgm:cxn modelId="{F357A0D3-D099-45F0-BD70-8FA6FAA87836}" type="presOf" srcId="{3D56375A-9D55-4035-BD86-6473E86BC71C}" destId="{9EB7A44C-28A7-48F4-B4D1-09AFDC0549AB}" srcOrd="0" destOrd="0" presId="urn:microsoft.com/office/officeart/2018/2/layout/IconVerticalSolidList"/>
    <dgm:cxn modelId="{47181EA4-6E94-4B10-BED6-FC815689B0EB}" srcId="{3D56375A-9D55-4035-BD86-6473E86BC71C}" destId="{D2415FD3-9C82-43E6-B50D-EE6CAC9EDAB1}" srcOrd="1" destOrd="0" parTransId="{4EF64B5A-6C24-4DBD-A525-0AD348A5FFBB}" sibTransId="{3A8799FA-57FF-42D3-87C6-87EA8BA18902}"/>
    <dgm:cxn modelId="{D37E1D70-AD8D-4CC8-8642-2D485A194DB9}" type="presOf" srcId="{B163F6A2-4E67-40D6-8C71-ED09B60EAE93}" destId="{25FBED19-EA24-4AD0-A149-8983355BC645}" srcOrd="0" destOrd="0" presId="urn:microsoft.com/office/officeart/2018/2/layout/IconVerticalSolidList"/>
    <dgm:cxn modelId="{E0D622DB-2D18-44CC-8136-702C3BFFC801}" srcId="{3D56375A-9D55-4035-BD86-6473E86BC71C}" destId="{B163F6A2-4E67-40D6-8C71-ED09B60EAE93}" srcOrd="0" destOrd="0" parTransId="{178E5FFA-29E4-4D85-8098-D273C3861B9B}" sibTransId="{3D074734-5E12-413A-9F3E-8B2D3A584CFB}"/>
    <dgm:cxn modelId="{8125698D-754B-4318-AA88-4AC86A1D4FF1}" type="presOf" srcId="{C5BB7BA8-6F2B-4CC4-B868-320D2D10258F}" destId="{C0BCFFE3-A34A-4CDC-A211-425FA52711CF}" srcOrd="0" destOrd="0" presId="urn:microsoft.com/office/officeart/2018/2/layout/IconVerticalSolidList"/>
    <dgm:cxn modelId="{A9C54162-E566-42CF-A487-9F4CE1B3C261}" type="presParOf" srcId="{9EB7A44C-28A7-48F4-B4D1-09AFDC0549AB}" destId="{7741DB00-2E7E-4D39-9D31-67C6F82A8F8C}" srcOrd="0" destOrd="0" presId="urn:microsoft.com/office/officeart/2018/2/layout/IconVerticalSolidList"/>
    <dgm:cxn modelId="{3F7E51E1-DA46-453A-B84E-8BD968F3EEDB}" type="presParOf" srcId="{7741DB00-2E7E-4D39-9D31-67C6F82A8F8C}" destId="{43213CFC-1CDE-428D-AB2A-B021A80D80A8}" srcOrd="0" destOrd="0" presId="urn:microsoft.com/office/officeart/2018/2/layout/IconVerticalSolidList"/>
    <dgm:cxn modelId="{178AE126-7427-470F-9D70-81EBDB115C2C}" type="presParOf" srcId="{7741DB00-2E7E-4D39-9D31-67C6F82A8F8C}" destId="{74F8853A-9FDB-4B54-B61F-CD4984D9F19D}" srcOrd="1" destOrd="0" presId="urn:microsoft.com/office/officeart/2018/2/layout/IconVerticalSolidList"/>
    <dgm:cxn modelId="{A91BCA60-0D17-4631-A4C2-18A8C802D676}" type="presParOf" srcId="{7741DB00-2E7E-4D39-9D31-67C6F82A8F8C}" destId="{5380482D-A035-4264-AA10-4736828EDFD7}" srcOrd="2" destOrd="0" presId="urn:microsoft.com/office/officeart/2018/2/layout/IconVerticalSolidList"/>
    <dgm:cxn modelId="{A47C0087-4714-4BA6-A2CD-7209B845D5B0}" type="presParOf" srcId="{7741DB00-2E7E-4D39-9D31-67C6F82A8F8C}" destId="{25FBED19-EA24-4AD0-A149-8983355BC645}" srcOrd="3" destOrd="0" presId="urn:microsoft.com/office/officeart/2018/2/layout/IconVerticalSolidList"/>
    <dgm:cxn modelId="{163B53F4-D852-4938-A3C6-B8C3FEE50AB7}" type="presParOf" srcId="{9EB7A44C-28A7-48F4-B4D1-09AFDC0549AB}" destId="{1F3E61A7-CC6A-4AD7-9127-9260DE7387F6}" srcOrd="1" destOrd="0" presId="urn:microsoft.com/office/officeart/2018/2/layout/IconVerticalSolidList"/>
    <dgm:cxn modelId="{37E38C84-D0BC-4C41-A904-DEC3EEF9ABCA}" type="presParOf" srcId="{9EB7A44C-28A7-48F4-B4D1-09AFDC0549AB}" destId="{1FEFC4F5-586D-4896-8CB6-EC97C37986D3}" srcOrd="2" destOrd="0" presId="urn:microsoft.com/office/officeart/2018/2/layout/IconVerticalSolidList"/>
    <dgm:cxn modelId="{8415726A-EEB1-4B53-97EE-6CD5395A4A3D}" type="presParOf" srcId="{1FEFC4F5-586D-4896-8CB6-EC97C37986D3}" destId="{76319BB8-8A71-4436-BEE9-B28AF6921A8C}" srcOrd="0" destOrd="0" presId="urn:microsoft.com/office/officeart/2018/2/layout/IconVerticalSolidList"/>
    <dgm:cxn modelId="{B538520F-74A0-4955-ADEF-7042DF36C0C8}" type="presParOf" srcId="{1FEFC4F5-586D-4896-8CB6-EC97C37986D3}" destId="{BC96310F-74B9-4B39-8875-B9096C2F3438}" srcOrd="1" destOrd="0" presId="urn:microsoft.com/office/officeart/2018/2/layout/IconVerticalSolidList"/>
    <dgm:cxn modelId="{B4F3A263-05B7-4E02-8F7B-27AA524C7832}" type="presParOf" srcId="{1FEFC4F5-586D-4896-8CB6-EC97C37986D3}" destId="{56F1A1E6-20BE-4826-8147-B5AADA270A28}" srcOrd="2" destOrd="0" presId="urn:microsoft.com/office/officeart/2018/2/layout/IconVerticalSolidList"/>
    <dgm:cxn modelId="{FBA7B4CF-271A-4020-92EF-5D3DC5683CD2}" type="presParOf" srcId="{1FEFC4F5-586D-4896-8CB6-EC97C37986D3}" destId="{ED926903-A3F6-4BA4-98CD-B1E13AA4977D}" srcOrd="3" destOrd="0" presId="urn:microsoft.com/office/officeart/2018/2/layout/IconVerticalSolidList"/>
    <dgm:cxn modelId="{AAD51AF4-D72D-448B-9E54-B48BDF8DC995}" type="presParOf" srcId="{9EB7A44C-28A7-48F4-B4D1-09AFDC0549AB}" destId="{6CEC355E-8062-4953-B919-40B0E7A1F8C7}" srcOrd="3" destOrd="0" presId="urn:microsoft.com/office/officeart/2018/2/layout/IconVerticalSolidList"/>
    <dgm:cxn modelId="{902EFB28-FB41-4563-B3D3-D1A068D02E3F}" type="presParOf" srcId="{9EB7A44C-28A7-48F4-B4D1-09AFDC0549AB}" destId="{60D50316-4558-48E4-92BC-2A32D80BD2DD}" srcOrd="4" destOrd="0" presId="urn:microsoft.com/office/officeart/2018/2/layout/IconVerticalSolidList"/>
    <dgm:cxn modelId="{F0C08450-1994-4241-8994-3C774CBFC66A}" type="presParOf" srcId="{60D50316-4558-48E4-92BC-2A32D80BD2DD}" destId="{64DB9E72-6529-4567-B68B-F56AAA6AE24C}" srcOrd="0" destOrd="0" presId="urn:microsoft.com/office/officeart/2018/2/layout/IconVerticalSolidList"/>
    <dgm:cxn modelId="{A51248CD-D884-48C9-9F11-637F8B7E843B}" type="presParOf" srcId="{60D50316-4558-48E4-92BC-2A32D80BD2DD}" destId="{8E98BEB1-7D56-40CB-8490-E8C31BFE7F87}" srcOrd="1" destOrd="0" presId="urn:microsoft.com/office/officeart/2018/2/layout/IconVerticalSolidList"/>
    <dgm:cxn modelId="{0FC46246-8402-4512-A9DB-B3C9DCE919C6}" type="presParOf" srcId="{60D50316-4558-48E4-92BC-2A32D80BD2DD}" destId="{FAA1064F-D4B8-4CEA-9380-CB920225B51F}" srcOrd="2" destOrd="0" presId="urn:microsoft.com/office/officeart/2018/2/layout/IconVerticalSolidList"/>
    <dgm:cxn modelId="{A3C9B84B-B8AB-4E6A-8C17-793DBD4AD031}" type="presParOf" srcId="{60D50316-4558-48E4-92BC-2A32D80BD2DD}" destId="{C0BCFFE3-A34A-4CDC-A211-425FA52711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149F3-A467-41B5-A0C4-C7328628C35B}">
      <dsp:nvSpPr>
        <dsp:cNvPr id="0" name=""/>
        <dsp:cNvSpPr/>
      </dsp:nvSpPr>
      <dsp:spPr>
        <a:xfrm>
          <a:off x="0" y="86197"/>
          <a:ext cx="4885203" cy="17528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Communities laid out to preserve more open space and individual buildings make more efficient use of land and resources. </a:t>
          </a:r>
        </a:p>
      </dsp:txBody>
      <dsp:txXfrm>
        <a:off x="85565" y="171762"/>
        <a:ext cx="4714073" cy="1581676"/>
      </dsp:txXfrm>
    </dsp:sp>
    <dsp:sp modelId="{DDEC1DC5-444B-45D2-9168-6C851898E357}">
      <dsp:nvSpPr>
        <dsp:cNvPr id="0" name=""/>
        <dsp:cNvSpPr/>
      </dsp:nvSpPr>
      <dsp:spPr>
        <a:xfrm>
          <a:off x="0" y="1839003"/>
          <a:ext cx="4885203"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hlinkClick xmlns:r="http://schemas.openxmlformats.org/officeDocument/2006/relationships" r:id="rId1"/>
            </a:rPr>
            <a:t>Mapping the Dollars and Sense of Land Use </a:t>
          </a:r>
          <a:r>
            <a:rPr lang="en-US" sz="1200" kern="1200" dirty="0" err="1">
              <a:hlinkClick xmlns:r="http://schemas.openxmlformats.org/officeDocument/2006/relationships" r:id="rId1"/>
            </a:rPr>
            <a:t>Paterns</a:t>
          </a:r>
          <a:endParaRPr lang="en-US" sz="1200" kern="1200" dirty="0"/>
        </a:p>
        <a:p>
          <a:pPr marL="114300" lvl="1" indent="-114300" algn="l" defTabSz="533400">
            <a:lnSpc>
              <a:spcPct val="90000"/>
            </a:lnSpc>
            <a:spcBef>
              <a:spcPct val="0"/>
            </a:spcBef>
            <a:spcAft>
              <a:spcPct val="20000"/>
            </a:spcAft>
            <a:buChar char="••"/>
          </a:pPr>
          <a:r>
            <a:rPr lang="en-US" sz="1200" kern="1200" dirty="0">
              <a:hlinkClick xmlns:r="http://schemas.openxmlformats.org/officeDocument/2006/relationships" r:id="rId1"/>
            </a:rPr>
            <a:t>https://www.upstateforever.org/files/files/2015.05.19_Minicozzi.pdf</a:t>
          </a:r>
          <a:endParaRPr lang="en-US" sz="1200" kern="1200" dirty="0"/>
        </a:p>
      </dsp:txBody>
      <dsp:txXfrm>
        <a:off x="0" y="1839003"/>
        <a:ext cx="4885203" cy="411412"/>
      </dsp:txXfrm>
    </dsp:sp>
    <dsp:sp modelId="{E7B5A452-2380-41E8-A48C-962D7BBF9944}">
      <dsp:nvSpPr>
        <dsp:cNvPr id="0" name=""/>
        <dsp:cNvSpPr/>
      </dsp:nvSpPr>
      <dsp:spPr>
        <a:xfrm>
          <a:off x="0" y="2250416"/>
          <a:ext cx="4885203" cy="175280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Research indicates that well designed, compact New Urbanist communities that include a variety of house sizes and types command a higher market value on a per SF basis than conventional suburban development.  This is happening despite current zoning practices that discourage compact design  (min. lot sizes ) and negative perceptions if “higher density” development</a:t>
          </a:r>
        </a:p>
      </dsp:txBody>
      <dsp:txXfrm>
        <a:off x="85565" y="2335981"/>
        <a:ext cx="4714073" cy="1581676"/>
      </dsp:txXfrm>
    </dsp:sp>
    <dsp:sp modelId="{DEFBE754-1203-424A-B51D-8C9EFD78A2EC}">
      <dsp:nvSpPr>
        <dsp:cNvPr id="0" name=""/>
        <dsp:cNvSpPr/>
      </dsp:nvSpPr>
      <dsp:spPr>
        <a:xfrm>
          <a:off x="0" y="4046422"/>
          <a:ext cx="4885203" cy="17528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New Urbanism – based on principles of cities and towns built for last several centuries ( walkable blocks and streets, housing and shopping in close proximity, human scaled )  “ A Pattern Language”  Christopher Alexander</a:t>
          </a:r>
        </a:p>
      </dsp:txBody>
      <dsp:txXfrm>
        <a:off x="85565" y="4131987"/>
        <a:ext cx="4714073" cy="1581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40AFE-1AB0-4463-A8BF-8A523F52AEDB}">
      <dsp:nvSpPr>
        <dsp:cNvPr id="0" name=""/>
        <dsp:cNvSpPr/>
      </dsp:nvSpPr>
      <dsp:spPr>
        <a:xfrm>
          <a:off x="0" y="21987"/>
          <a:ext cx="4885203" cy="14171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Provide quality housing for people of all income levels .</a:t>
          </a:r>
        </a:p>
      </dsp:txBody>
      <dsp:txXfrm>
        <a:off x="69180" y="91167"/>
        <a:ext cx="4746843" cy="1278802"/>
      </dsp:txXfrm>
    </dsp:sp>
    <dsp:sp modelId="{6A9FA924-3D00-4DDC-B43C-82958E6EF157}">
      <dsp:nvSpPr>
        <dsp:cNvPr id="0" name=""/>
        <dsp:cNvSpPr/>
      </dsp:nvSpPr>
      <dsp:spPr>
        <a:xfrm>
          <a:off x="0" y="1496750"/>
          <a:ext cx="4885203" cy="141716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Increase housing choice by modifying land use patterns on </a:t>
          </a:r>
          <a:r>
            <a:rPr lang="en-US" sz="2000" kern="1200" dirty="0" err="1"/>
            <a:t>greenfields</a:t>
          </a:r>
          <a:r>
            <a:rPr lang="en-US" sz="2000" kern="1200" dirty="0"/>
            <a:t> and by increasing housing supply in existing neighborhoods</a:t>
          </a:r>
        </a:p>
      </dsp:txBody>
      <dsp:txXfrm>
        <a:off x="69180" y="1565930"/>
        <a:ext cx="4746843" cy="1278802"/>
      </dsp:txXfrm>
    </dsp:sp>
    <dsp:sp modelId="{80CF79FD-4F3C-4030-8170-2D7FE53EC452}">
      <dsp:nvSpPr>
        <dsp:cNvPr id="0" name=""/>
        <dsp:cNvSpPr/>
      </dsp:nvSpPr>
      <dsp:spPr>
        <a:xfrm>
          <a:off x="0" y="2971513"/>
          <a:ext cx="4885203" cy="141716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Missing Middle Housing – provide diverse housing options such as duplexes, fourplexes, bungalow courts that fit into low rise walkable neighborhoods.   </a:t>
          </a:r>
        </a:p>
      </dsp:txBody>
      <dsp:txXfrm>
        <a:off x="69180" y="3040693"/>
        <a:ext cx="4746843" cy="1278802"/>
      </dsp:txXfrm>
    </dsp:sp>
    <dsp:sp modelId="{A3562062-F18D-45FD-9819-0C8388BC3DF1}">
      <dsp:nvSpPr>
        <dsp:cNvPr id="0" name=""/>
        <dsp:cNvSpPr/>
      </dsp:nvSpPr>
      <dsp:spPr>
        <a:xfrm>
          <a:off x="0" y="4446275"/>
          <a:ext cx="4885203" cy="14171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hlinkClick xmlns:r="http://schemas.openxmlformats.org/officeDocument/2006/relationships" r:id="rId1"/>
            </a:rPr>
            <a:t>www.missingmiddlehousing.com</a:t>
          </a:r>
          <a:endParaRPr lang="en-US" sz="2000" kern="1200"/>
        </a:p>
      </dsp:txBody>
      <dsp:txXfrm>
        <a:off x="69180" y="4515455"/>
        <a:ext cx="4746843" cy="1278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2FA6C-D5D7-4AD3-92C8-A9A402E977A3}">
      <dsp:nvSpPr>
        <dsp:cNvPr id="0" name=""/>
        <dsp:cNvSpPr/>
      </dsp:nvSpPr>
      <dsp:spPr>
        <a:xfrm>
          <a:off x="0" y="0"/>
          <a:ext cx="5499700" cy="6243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1DA1D-15C4-4F67-8BFD-525A5AB0224D}">
      <dsp:nvSpPr>
        <dsp:cNvPr id="0" name=""/>
        <dsp:cNvSpPr/>
      </dsp:nvSpPr>
      <dsp:spPr>
        <a:xfrm>
          <a:off x="188878" y="143741"/>
          <a:ext cx="343415" cy="34341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448D2D-A0EA-49D5-B30D-DB0FA1B75444}">
      <dsp:nvSpPr>
        <dsp:cNvPr id="0" name=""/>
        <dsp:cNvSpPr/>
      </dsp:nvSpPr>
      <dsp:spPr>
        <a:xfrm>
          <a:off x="721171" y="3253"/>
          <a:ext cx="4449816" cy="5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91" tIns="60391" rIns="60391" bIns="60391" numCol="1" spcCol="1270" anchor="ctr" anchorCtr="0">
          <a:noAutofit/>
        </a:bodyPr>
        <a:lstStyle/>
        <a:p>
          <a:pPr lvl="0" algn="l" defTabSz="622300">
            <a:lnSpc>
              <a:spcPct val="100000"/>
            </a:lnSpc>
            <a:spcBef>
              <a:spcPct val="0"/>
            </a:spcBef>
            <a:spcAft>
              <a:spcPct val="35000"/>
            </a:spcAft>
          </a:pPr>
          <a:r>
            <a:rPr lang="en-US" sz="1400" kern="1200" dirty="0"/>
            <a:t>Reinforces many of the other principles  ( compact growth, preserve open space </a:t>
          </a:r>
          <a:r>
            <a:rPr lang="en-US" sz="1400" kern="1200" dirty="0" err="1"/>
            <a:t>etc</a:t>
          </a:r>
          <a:r>
            <a:rPr lang="en-US" sz="1400" kern="1200" dirty="0"/>
            <a:t>,)</a:t>
          </a:r>
        </a:p>
      </dsp:txBody>
      <dsp:txXfrm>
        <a:off x="721171" y="3253"/>
        <a:ext cx="4449816" cy="570620"/>
      </dsp:txXfrm>
    </dsp:sp>
    <dsp:sp modelId="{838871D5-0AD0-4651-AB6B-1633AE75A8B6}">
      <dsp:nvSpPr>
        <dsp:cNvPr id="0" name=""/>
        <dsp:cNvSpPr/>
      </dsp:nvSpPr>
      <dsp:spPr>
        <a:xfrm>
          <a:off x="0" y="825335"/>
          <a:ext cx="5499700" cy="6243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17837A-ACEC-4E81-A867-41A75CEFB36E}">
      <dsp:nvSpPr>
        <dsp:cNvPr id="0" name=""/>
        <dsp:cNvSpPr/>
      </dsp:nvSpPr>
      <dsp:spPr>
        <a:xfrm>
          <a:off x="188878" y="919499"/>
          <a:ext cx="343415" cy="343415"/>
        </a:xfrm>
        <a:prstGeom prst="rect">
          <a:avLst/>
        </a:prstGeom>
        <a:blipFill>
          <a:blip xmlns:r="http://schemas.openxmlformats.org/officeDocument/2006/relationships"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11C4A-A417-4A24-B7F4-32FF9916E81A}">
      <dsp:nvSpPr>
        <dsp:cNvPr id="0" name=""/>
        <dsp:cNvSpPr/>
      </dsp:nvSpPr>
      <dsp:spPr>
        <a:xfrm>
          <a:off x="721171" y="866094"/>
          <a:ext cx="2474865" cy="5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91" tIns="60391" rIns="60391" bIns="60391" numCol="1" spcCol="1270" anchor="ctr" anchorCtr="0">
          <a:noAutofit/>
        </a:bodyPr>
        <a:lstStyle/>
        <a:p>
          <a:pPr lvl="0" algn="l" defTabSz="622300">
            <a:lnSpc>
              <a:spcPct val="100000"/>
            </a:lnSpc>
            <a:spcBef>
              <a:spcPct val="0"/>
            </a:spcBef>
            <a:spcAft>
              <a:spcPct val="35000"/>
            </a:spcAft>
          </a:pPr>
          <a:r>
            <a:rPr lang="en-US" sz="1400" kern="1200" dirty="0"/>
            <a:t>Greenfield Development  vs. Redevelopment Costs</a:t>
          </a:r>
        </a:p>
      </dsp:txBody>
      <dsp:txXfrm>
        <a:off x="721171" y="866094"/>
        <a:ext cx="2474865" cy="570620"/>
      </dsp:txXfrm>
    </dsp:sp>
    <dsp:sp modelId="{9A5F5370-45FB-4848-8CD1-E9AC04C920B2}">
      <dsp:nvSpPr>
        <dsp:cNvPr id="0" name=""/>
        <dsp:cNvSpPr/>
      </dsp:nvSpPr>
      <dsp:spPr>
        <a:xfrm>
          <a:off x="3320833" y="793529"/>
          <a:ext cx="1386574" cy="62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81" tIns="66081" rIns="66081" bIns="66081" numCol="1" spcCol="1270" anchor="ctr" anchorCtr="0">
          <a:noAutofit/>
        </a:bodyPr>
        <a:lstStyle/>
        <a:p>
          <a:pPr lvl="0" algn="l" defTabSz="488950">
            <a:lnSpc>
              <a:spcPct val="100000"/>
            </a:lnSpc>
            <a:spcBef>
              <a:spcPct val="0"/>
            </a:spcBef>
            <a:spcAft>
              <a:spcPct val="35000"/>
            </a:spcAft>
          </a:pPr>
          <a:r>
            <a:rPr lang="en-US" sz="1100" kern="1200" dirty="0" smtClean="0"/>
            <a:t>Fiscal       Environmental</a:t>
          </a:r>
          <a:endParaRPr lang="en-US" sz="1100" kern="1200" dirty="0"/>
        </a:p>
        <a:p>
          <a:pPr lvl="0" algn="l" defTabSz="488950">
            <a:lnSpc>
              <a:spcPct val="100000"/>
            </a:lnSpc>
            <a:spcBef>
              <a:spcPct val="0"/>
            </a:spcBef>
            <a:spcAft>
              <a:spcPct val="35000"/>
            </a:spcAft>
          </a:pPr>
          <a:r>
            <a:rPr lang="en-US" sz="1100" kern="1200" dirty="0"/>
            <a:t>Social </a:t>
          </a:r>
        </a:p>
      </dsp:txBody>
      <dsp:txXfrm>
        <a:off x="3320833" y="793529"/>
        <a:ext cx="1386574" cy="624391"/>
      </dsp:txXfrm>
    </dsp:sp>
    <dsp:sp modelId="{EA173AE4-B2A6-40AA-8EFD-8FA6DFD900E5}">
      <dsp:nvSpPr>
        <dsp:cNvPr id="0" name=""/>
        <dsp:cNvSpPr/>
      </dsp:nvSpPr>
      <dsp:spPr>
        <a:xfrm>
          <a:off x="0" y="1688632"/>
          <a:ext cx="5499700" cy="6243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1C337-7F3E-4D5F-A282-FC8B48DBF044}">
      <dsp:nvSpPr>
        <dsp:cNvPr id="0" name=""/>
        <dsp:cNvSpPr/>
      </dsp:nvSpPr>
      <dsp:spPr>
        <a:xfrm>
          <a:off x="188878" y="1829120"/>
          <a:ext cx="343415" cy="343415"/>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E86CEC-2A40-41F6-BAEC-F4EC494BBB63}">
      <dsp:nvSpPr>
        <dsp:cNvPr id="0" name=""/>
        <dsp:cNvSpPr/>
      </dsp:nvSpPr>
      <dsp:spPr>
        <a:xfrm>
          <a:off x="721171" y="1554770"/>
          <a:ext cx="4449816" cy="83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91" tIns="60391" rIns="60391" bIns="60391" numCol="1" spcCol="1270" anchor="ctr" anchorCtr="0">
          <a:noAutofit/>
        </a:bodyPr>
        <a:lstStyle/>
        <a:p>
          <a:pPr lvl="0" algn="l" defTabSz="622300">
            <a:lnSpc>
              <a:spcPct val="100000"/>
            </a:lnSpc>
            <a:spcBef>
              <a:spcPct val="0"/>
            </a:spcBef>
            <a:spcAft>
              <a:spcPct val="35000"/>
            </a:spcAft>
          </a:pPr>
          <a:r>
            <a:rPr lang="en-US" sz="1400" kern="1200" dirty="0"/>
            <a:t>Greenville County Comprehensive Plan – Plan Greenville County</a:t>
          </a:r>
          <a:r>
            <a:rPr lang="en-US" sz="1400" kern="1200" dirty="0">
              <a:hlinkClick xmlns:r="http://schemas.openxmlformats.org/officeDocument/2006/relationships" r:id="rId6"/>
            </a:rPr>
            <a:t>https://www.greenvillecounty.org/apps/ComprehensivePlanBlog/Blog.aspx</a:t>
          </a:r>
          <a:endParaRPr lang="en-US" sz="1400" kern="1200" dirty="0"/>
        </a:p>
      </dsp:txBody>
      <dsp:txXfrm>
        <a:off x="721171" y="1554770"/>
        <a:ext cx="4449816" cy="838343"/>
      </dsp:txXfrm>
    </dsp:sp>
    <dsp:sp modelId="{8B84C693-78D5-46CE-AD50-ECEEBBEC5071}">
      <dsp:nvSpPr>
        <dsp:cNvPr id="0" name=""/>
        <dsp:cNvSpPr/>
      </dsp:nvSpPr>
      <dsp:spPr>
        <a:xfrm>
          <a:off x="0" y="2544481"/>
          <a:ext cx="5499700" cy="6243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B189F-1496-40D6-828D-102816DA381B}">
      <dsp:nvSpPr>
        <dsp:cNvPr id="0" name=""/>
        <dsp:cNvSpPr/>
      </dsp:nvSpPr>
      <dsp:spPr>
        <a:xfrm>
          <a:off x="188878" y="2684969"/>
          <a:ext cx="343415" cy="343415"/>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EE9E88-D42E-4342-A30C-43F5AB40AA81}">
      <dsp:nvSpPr>
        <dsp:cNvPr id="0" name=""/>
        <dsp:cNvSpPr/>
      </dsp:nvSpPr>
      <dsp:spPr>
        <a:xfrm>
          <a:off x="721171" y="2544481"/>
          <a:ext cx="4449816" cy="5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91" tIns="60391" rIns="60391" bIns="60391" numCol="1" spcCol="1270" anchor="ctr" anchorCtr="0">
          <a:noAutofit/>
        </a:bodyPr>
        <a:lstStyle/>
        <a:p>
          <a:pPr lvl="0" algn="l" defTabSz="622300">
            <a:lnSpc>
              <a:spcPct val="100000"/>
            </a:lnSpc>
            <a:spcBef>
              <a:spcPct val="0"/>
            </a:spcBef>
            <a:spcAft>
              <a:spcPct val="35000"/>
            </a:spcAft>
          </a:pPr>
          <a:r>
            <a:rPr lang="en-US" sz="1400" kern="1200" dirty="0"/>
            <a:t>City of Greenville Comprehensive Plan</a:t>
          </a:r>
        </a:p>
      </dsp:txBody>
      <dsp:txXfrm>
        <a:off x="721171" y="2544481"/>
        <a:ext cx="4449816" cy="570620"/>
      </dsp:txXfrm>
    </dsp:sp>
    <dsp:sp modelId="{27200586-F00C-4745-AF41-E6BD64F24563}">
      <dsp:nvSpPr>
        <dsp:cNvPr id="0" name=""/>
        <dsp:cNvSpPr/>
      </dsp:nvSpPr>
      <dsp:spPr>
        <a:xfrm>
          <a:off x="0" y="3323493"/>
          <a:ext cx="5499700" cy="6243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14DE1-2329-4D53-B1E7-8CE6EF4367B3}">
      <dsp:nvSpPr>
        <dsp:cNvPr id="0" name=""/>
        <dsp:cNvSpPr/>
      </dsp:nvSpPr>
      <dsp:spPr>
        <a:xfrm>
          <a:off x="188878" y="3460728"/>
          <a:ext cx="343415" cy="343415"/>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3E618-4E76-48EE-83E3-3927A37A8839}">
      <dsp:nvSpPr>
        <dsp:cNvPr id="0" name=""/>
        <dsp:cNvSpPr/>
      </dsp:nvSpPr>
      <dsp:spPr>
        <a:xfrm>
          <a:off x="721171" y="3320240"/>
          <a:ext cx="4449816" cy="5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91" tIns="60391" rIns="60391" bIns="60391" numCol="1" spcCol="1270" anchor="ctr" anchorCtr="0">
          <a:noAutofit/>
        </a:bodyPr>
        <a:lstStyle/>
        <a:p>
          <a:pPr lvl="0" algn="l" defTabSz="622300">
            <a:lnSpc>
              <a:spcPct val="100000"/>
            </a:lnSpc>
            <a:spcBef>
              <a:spcPct val="0"/>
            </a:spcBef>
            <a:spcAft>
              <a:spcPct val="35000"/>
            </a:spcAft>
          </a:pPr>
          <a:r>
            <a:rPr lang="en-US" sz="1400" kern="1200"/>
            <a:t>Shaping our Future – Upstate Forever. </a:t>
          </a:r>
        </a:p>
      </dsp:txBody>
      <dsp:txXfrm>
        <a:off x="721171" y="3320240"/>
        <a:ext cx="4449816" cy="570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13CFC-1CDE-428D-AB2A-B021A80D80A8}">
      <dsp:nvSpPr>
        <dsp:cNvPr id="0" name=""/>
        <dsp:cNvSpPr/>
      </dsp:nvSpPr>
      <dsp:spPr>
        <a:xfrm>
          <a:off x="0" y="718"/>
          <a:ext cx="48852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8853A-9FDB-4B54-B61F-CD4984D9F19D}">
      <dsp:nvSpPr>
        <dsp:cNvPr id="0" name=""/>
        <dsp:cNvSpPr/>
      </dsp:nvSpPr>
      <dsp:spPr>
        <a:xfrm>
          <a:off x="508544" y="378974"/>
          <a:ext cx="924626" cy="924626"/>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BED19-EA24-4AD0-A149-8983355BC645}">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89000">
            <a:lnSpc>
              <a:spcPct val="90000"/>
            </a:lnSpc>
            <a:spcBef>
              <a:spcPct val="0"/>
            </a:spcBef>
            <a:spcAft>
              <a:spcPct val="35000"/>
            </a:spcAft>
          </a:pPr>
          <a:r>
            <a:rPr lang="en-US" sz="2000" kern="1200"/>
            <a:t>To make smart growth successful a community needs to partner with the private sector</a:t>
          </a:r>
        </a:p>
      </dsp:txBody>
      <dsp:txXfrm>
        <a:off x="1941716" y="718"/>
        <a:ext cx="2943486" cy="1681139"/>
      </dsp:txXfrm>
    </dsp:sp>
    <dsp:sp modelId="{76319BB8-8A71-4436-BEE9-B28AF6921A8C}">
      <dsp:nvSpPr>
        <dsp:cNvPr id="0" name=""/>
        <dsp:cNvSpPr/>
      </dsp:nvSpPr>
      <dsp:spPr>
        <a:xfrm>
          <a:off x="0" y="2102143"/>
          <a:ext cx="48852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6310F-74B9-4B39-8875-B9096C2F3438}">
      <dsp:nvSpPr>
        <dsp:cNvPr id="0" name=""/>
        <dsp:cNvSpPr/>
      </dsp:nvSpPr>
      <dsp:spPr>
        <a:xfrm>
          <a:off x="508544" y="2480399"/>
          <a:ext cx="924626" cy="924626"/>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926903-A3F6-4BA4-98CD-B1E13AA4977D}">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89000">
            <a:lnSpc>
              <a:spcPct val="90000"/>
            </a:lnSpc>
            <a:spcBef>
              <a:spcPct val="0"/>
            </a:spcBef>
            <a:spcAft>
              <a:spcPct val="35000"/>
            </a:spcAft>
          </a:pPr>
          <a:r>
            <a:rPr lang="en-US" sz="2000" kern="1200"/>
            <a:t>Concurrency  - infrastructure, schools and parks</a:t>
          </a:r>
        </a:p>
      </dsp:txBody>
      <dsp:txXfrm>
        <a:off x="1941716" y="2102143"/>
        <a:ext cx="2943486" cy="1681139"/>
      </dsp:txXfrm>
    </dsp:sp>
    <dsp:sp modelId="{64DB9E72-6529-4567-B68B-F56AAA6AE24C}">
      <dsp:nvSpPr>
        <dsp:cNvPr id="0" name=""/>
        <dsp:cNvSpPr/>
      </dsp:nvSpPr>
      <dsp:spPr>
        <a:xfrm>
          <a:off x="0" y="4203567"/>
          <a:ext cx="48852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8BEB1-7D56-40CB-8490-E8C31BFE7F87}">
      <dsp:nvSpPr>
        <dsp:cNvPr id="0" name=""/>
        <dsp:cNvSpPr/>
      </dsp:nvSpPr>
      <dsp:spPr>
        <a:xfrm>
          <a:off x="508544" y="4581824"/>
          <a:ext cx="924626" cy="924626"/>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CFFE3-A34A-4CDC-A211-425FA52711CF}">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89000">
            <a:lnSpc>
              <a:spcPct val="90000"/>
            </a:lnSpc>
            <a:spcBef>
              <a:spcPct val="0"/>
            </a:spcBef>
            <a:spcAft>
              <a:spcPct val="35000"/>
            </a:spcAft>
          </a:pPr>
          <a:r>
            <a:rPr lang="en-US" sz="2000" kern="1200"/>
            <a:t>Development Impact Fees</a:t>
          </a:r>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F04E8-7247-445D-8F82-2063FFCC8D12}" type="datetimeFigureOut">
              <a:rPr lang="en-US" smtClean="0"/>
              <a:t>9/16/2020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E1818-1C81-4FB5-9BF9-955DC6DDF487}" type="slidenum">
              <a:rPr lang="en-US" smtClean="0"/>
              <a:t>‹#›</a:t>
            </a:fld>
            <a:endParaRPr lang="en-US"/>
          </a:p>
        </p:txBody>
      </p:sp>
    </p:spTree>
    <p:extLst>
      <p:ext uri="{BB962C8B-B14F-4D97-AF65-F5344CB8AC3E}">
        <p14:creationId xmlns:p14="http://schemas.microsoft.com/office/powerpoint/2010/main" val="182894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county upstate region is growing.   By 2040 the population is projected to reach nearly 1,750,000 – an increase of 64% since 1990 and about 300,000 more residents in the next 25 years. </a:t>
            </a:r>
          </a:p>
          <a:p>
            <a:r>
              <a:rPr lang="en-US" dirty="0"/>
              <a:t> How and where we grow will have real impacts on our quality of life ( transportation, air and water quality and costs)</a:t>
            </a:r>
          </a:p>
          <a:p>
            <a:endParaRPr lang="en-US" dirty="0"/>
          </a:p>
        </p:txBody>
      </p:sp>
      <p:sp>
        <p:nvSpPr>
          <p:cNvPr id="4" name="Slide Number Placeholder 3"/>
          <p:cNvSpPr>
            <a:spLocks noGrp="1"/>
          </p:cNvSpPr>
          <p:nvPr>
            <p:ph type="sldNum" sz="quarter" idx="5"/>
          </p:nvPr>
        </p:nvSpPr>
        <p:spPr/>
        <p:txBody>
          <a:bodyPr/>
          <a:lstStyle/>
          <a:p>
            <a:fld id="{DB0E1818-1C81-4FB5-9BF9-955DC6DDF487}" type="slidenum">
              <a:rPr lang="en-US" smtClean="0"/>
              <a:t>1</a:t>
            </a:fld>
            <a:endParaRPr lang="en-US"/>
          </a:p>
        </p:txBody>
      </p:sp>
    </p:spTree>
    <p:extLst>
      <p:ext uri="{BB962C8B-B14F-4D97-AF65-F5344CB8AC3E}">
        <p14:creationId xmlns:p14="http://schemas.microsoft.com/office/powerpoint/2010/main" val="18251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E1818-1C81-4FB5-9BF9-955DC6DDF487}" type="slidenum">
              <a:rPr lang="en-US" smtClean="0"/>
              <a:t>11</a:t>
            </a:fld>
            <a:endParaRPr lang="en-US"/>
          </a:p>
        </p:txBody>
      </p:sp>
    </p:spTree>
    <p:extLst>
      <p:ext uri="{BB962C8B-B14F-4D97-AF65-F5344CB8AC3E}">
        <p14:creationId xmlns:p14="http://schemas.microsoft.com/office/powerpoint/2010/main" val="244081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Upstate is growing…projections to reach 1,750,000 by 2040,  How will we accommodate that growth.   Greenville county – 180,000.</a:t>
            </a:r>
          </a:p>
          <a:p>
            <a:r>
              <a:rPr lang="en-US" dirty="0"/>
              <a:t>Consumption of land if maintained on same trajectory will use nearly 206,000 acres  </a:t>
            </a:r>
          </a:p>
        </p:txBody>
      </p:sp>
      <p:sp>
        <p:nvSpPr>
          <p:cNvPr id="4" name="Slide Number Placeholder 3"/>
          <p:cNvSpPr>
            <a:spLocks noGrp="1"/>
          </p:cNvSpPr>
          <p:nvPr>
            <p:ph type="sldNum" sz="quarter" idx="5"/>
          </p:nvPr>
        </p:nvSpPr>
        <p:spPr/>
        <p:txBody>
          <a:bodyPr/>
          <a:lstStyle/>
          <a:p>
            <a:fld id="{DB0E1818-1C81-4FB5-9BF9-955DC6DDF487}" type="slidenum">
              <a:rPr lang="en-US" smtClean="0"/>
              <a:t>12</a:t>
            </a:fld>
            <a:endParaRPr lang="en-US"/>
          </a:p>
        </p:txBody>
      </p:sp>
    </p:spTree>
    <p:extLst>
      <p:ext uri="{BB962C8B-B14F-4D97-AF65-F5344CB8AC3E}">
        <p14:creationId xmlns:p14="http://schemas.microsoft.com/office/powerpoint/2010/main" val="277491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planning for Greenville county Comprehensive Plan  - Scenario 2 was the preferred  and led to the development of the Future Land Use Map</a:t>
            </a:r>
          </a:p>
        </p:txBody>
      </p:sp>
      <p:sp>
        <p:nvSpPr>
          <p:cNvPr id="4" name="Slide Number Placeholder 3"/>
          <p:cNvSpPr>
            <a:spLocks noGrp="1"/>
          </p:cNvSpPr>
          <p:nvPr>
            <p:ph type="sldNum" sz="quarter" idx="5"/>
          </p:nvPr>
        </p:nvSpPr>
        <p:spPr/>
        <p:txBody>
          <a:bodyPr/>
          <a:lstStyle/>
          <a:p>
            <a:fld id="{DB0E1818-1C81-4FB5-9BF9-955DC6DDF487}" type="slidenum">
              <a:rPr lang="en-US" smtClean="0"/>
              <a:t>13</a:t>
            </a:fld>
            <a:endParaRPr lang="en-US"/>
          </a:p>
        </p:txBody>
      </p:sp>
    </p:spTree>
    <p:extLst>
      <p:ext uri="{BB962C8B-B14F-4D97-AF65-F5344CB8AC3E}">
        <p14:creationId xmlns:p14="http://schemas.microsoft.com/office/powerpoint/2010/main" val="265920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planning for Greenville county Comprehensive Plan  - Scenario 2 was the preferred  and led to the development of the Future Land Use Map</a:t>
            </a:r>
          </a:p>
        </p:txBody>
      </p:sp>
      <p:sp>
        <p:nvSpPr>
          <p:cNvPr id="4" name="Slide Number Placeholder 3"/>
          <p:cNvSpPr>
            <a:spLocks noGrp="1"/>
          </p:cNvSpPr>
          <p:nvPr>
            <p:ph type="sldNum" sz="quarter" idx="5"/>
          </p:nvPr>
        </p:nvSpPr>
        <p:spPr/>
        <p:txBody>
          <a:bodyPr/>
          <a:lstStyle/>
          <a:p>
            <a:fld id="{DB0E1818-1C81-4FB5-9BF9-955DC6DDF487}" type="slidenum">
              <a:rPr lang="en-US" smtClean="0"/>
              <a:t>14</a:t>
            </a:fld>
            <a:endParaRPr lang="en-US"/>
          </a:p>
        </p:txBody>
      </p:sp>
    </p:spTree>
    <p:extLst>
      <p:ext uri="{BB962C8B-B14F-4D97-AF65-F5344CB8AC3E}">
        <p14:creationId xmlns:p14="http://schemas.microsoft.com/office/powerpoint/2010/main" val="384737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Pedestrian, bicycles, transit etc.</a:t>
            </a:r>
          </a:p>
        </p:txBody>
      </p:sp>
      <p:sp>
        <p:nvSpPr>
          <p:cNvPr id="4" name="Slide Number Placeholder 3"/>
          <p:cNvSpPr>
            <a:spLocks noGrp="1"/>
          </p:cNvSpPr>
          <p:nvPr>
            <p:ph type="sldNum" sz="quarter" idx="5"/>
          </p:nvPr>
        </p:nvSpPr>
        <p:spPr/>
        <p:txBody>
          <a:bodyPr/>
          <a:lstStyle/>
          <a:p>
            <a:fld id="{DB0E1818-1C81-4FB5-9BF9-955DC6DDF487}" type="slidenum">
              <a:rPr lang="en-US" smtClean="0"/>
              <a:t>16</a:t>
            </a:fld>
            <a:endParaRPr lang="en-US"/>
          </a:p>
        </p:txBody>
      </p:sp>
    </p:spTree>
    <p:extLst>
      <p:ext uri="{BB962C8B-B14F-4D97-AF65-F5344CB8AC3E}">
        <p14:creationId xmlns:p14="http://schemas.microsoft.com/office/powerpoint/2010/main" val="194338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smart growth? </a:t>
            </a:r>
          </a:p>
          <a:p>
            <a:r>
              <a:rPr lang="en-US" dirty="0"/>
              <a:t>The Smart Growth Network, which is a partnership of government, business and civic organization that support smart growth developed these 10 principles as ways for communities to develop strategies for development to provide more choices, personal freedom, return on public investment, greater opportunity across the community and a thriving natural environment. </a:t>
            </a:r>
          </a:p>
          <a:p>
            <a:endParaRPr lang="en-US" dirty="0"/>
          </a:p>
          <a:p>
            <a:r>
              <a:rPr lang="en-US" dirty="0"/>
              <a:t>Smart Growth Network includes APA, AIA, EPA, ASLA, Conservation Fund, ITE, Local Government Commission </a:t>
            </a:r>
            <a:r>
              <a:rPr lang="en-US" dirty="0" err="1"/>
              <a:t>etc</a:t>
            </a:r>
            <a:r>
              <a:rPr lang="en-US" dirty="0"/>
              <a:t>…can find full list www.smartgrowth.org</a:t>
            </a:r>
          </a:p>
          <a:p>
            <a:endParaRPr lang="en-US" dirty="0"/>
          </a:p>
        </p:txBody>
      </p:sp>
      <p:sp>
        <p:nvSpPr>
          <p:cNvPr id="4" name="Slide Number Placeholder 3"/>
          <p:cNvSpPr>
            <a:spLocks noGrp="1"/>
          </p:cNvSpPr>
          <p:nvPr>
            <p:ph type="sldNum" sz="quarter" idx="5"/>
          </p:nvPr>
        </p:nvSpPr>
        <p:spPr/>
        <p:txBody>
          <a:bodyPr/>
          <a:lstStyle/>
          <a:p>
            <a:fld id="{DB0E1818-1C81-4FB5-9BF9-955DC6DDF487}" type="slidenum">
              <a:rPr lang="en-US" smtClean="0"/>
              <a:t>19</a:t>
            </a:fld>
            <a:endParaRPr lang="en-US"/>
          </a:p>
        </p:txBody>
      </p:sp>
    </p:spTree>
    <p:extLst>
      <p:ext uri="{BB962C8B-B14F-4D97-AF65-F5344CB8AC3E}">
        <p14:creationId xmlns:p14="http://schemas.microsoft.com/office/powerpoint/2010/main" val="43072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smart growth? </a:t>
            </a:r>
          </a:p>
          <a:p>
            <a:r>
              <a:rPr lang="en-US" dirty="0"/>
              <a:t>The Smart Growth Network, which is a partnership of government, business and civic organization that support smart growth developed these 10 principles as ways for communities to develop strategies for development to provide more choices, personal freedom, return on public investment, greater opportunity across the community and a thriving natural environment. </a:t>
            </a:r>
          </a:p>
          <a:p>
            <a:endParaRPr lang="en-US" dirty="0"/>
          </a:p>
          <a:p>
            <a:r>
              <a:rPr lang="en-US" dirty="0"/>
              <a:t>Smart Growth Network includes APA, AIA, EPA, ASLA, Conservation Fund, ITE, Local Government Commission </a:t>
            </a:r>
            <a:r>
              <a:rPr lang="en-US" dirty="0" err="1"/>
              <a:t>etc</a:t>
            </a:r>
            <a:r>
              <a:rPr lang="en-US" dirty="0"/>
              <a:t>…can find full list www.smartgrowth.org</a:t>
            </a:r>
          </a:p>
          <a:p>
            <a:endParaRPr lang="en-US" dirty="0"/>
          </a:p>
        </p:txBody>
      </p:sp>
      <p:sp>
        <p:nvSpPr>
          <p:cNvPr id="4" name="Slide Number Placeholder 3"/>
          <p:cNvSpPr>
            <a:spLocks noGrp="1"/>
          </p:cNvSpPr>
          <p:nvPr>
            <p:ph type="sldNum" sz="quarter" idx="5"/>
          </p:nvPr>
        </p:nvSpPr>
        <p:spPr/>
        <p:txBody>
          <a:bodyPr/>
          <a:lstStyle/>
          <a:p>
            <a:fld id="{DB0E1818-1C81-4FB5-9BF9-955DC6DDF487}" type="slidenum">
              <a:rPr lang="en-US" smtClean="0"/>
              <a:t>2</a:t>
            </a:fld>
            <a:endParaRPr lang="en-US"/>
          </a:p>
        </p:txBody>
      </p:sp>
    </p:spTree>
    <p:extLst>
      <p:ext uri="{BB962C8B-B14F-4D97-AF65-F5344CB8AC3E}">
        <p14:creationId xmlns:p14="http://schemas.microsoft.com/office/powerpoint/2010/main" val="10591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Intermodal Transportation Hub – Salt Lake </a:t>
            </a:r>
            <a:r>
              <a:rPr lang="en-US" dirty="0" smtClean="0"/>
              <a:t>City</a:t>
            </a:r>
          </a:p>
          <a:p>
            <a:r>
              <a:rPr lang="en-US" i="1" dirty="0" smtClean="0"/>
              <a:t>Mixed</a:t>
            </a:r>
            <a:r>
              <a:rPr lang="en-US" i="1" baseline="0" dirty="0" smtClean="0"/>
              <a:t> use benefits include health, environmental, &amp; economic benefits</a:t>
            </a:r>
          </a:p>
          <a:p>
            <a:r>
              <a:rPr lang="en-US" i="1" baseline="0" dirty="0" smtClean="0"/>
              <a:t>Health: Research shows that over 50% of Americans would walk and bike more than driving if given the opportunity.</a:t>
            </a:r>
          </a:p>
          <a:p>
            <a:r>
              <a:rPr lang="en-US" i="1" baseline="0" dirty="0" smtClean="0"/>
              <a:t>Environmental: Reducing sprawl reduces car usage and transportation needs, in addition to preserving open space and undeveloped land.</a:t>
            </a:r>
          </a:p>
          <a:p>
            <a:r>
              <a:rPr lang="en-US" i="1" baseline="0" dirty="0" smtClean="0"/>
              <a:t>Economic: Studies how a clear connection between walkable environments and the economic viability of a town.</a:t>
            </a:r>
            <a:endParaRPr lang="en-US" i="1" dirty="0"/>
          </a:p>
        </p:txBody>
      </p:sp>
      <p:sp>
        <p:nvSpPr>
          <p:cNvPr id="4" name="Slide Number Placeholder 3"/>
          <p:cNvSpPr>
            <a:spLocks noGrp="1"/>
          </p:cNvSpPr>
          <p:nvPr>
            <p:ph type="sldNum" sz="quarter" idx="5"/>
          </p:nvPr>
        </p:nvSpPr>
        <p:spPr/>
        <p:txBody>
          <a:bodyPr/>
          <a:lstStyle/>
          <a:p>
            <a:fld id="{DB0E1818-1C81-4FB5-9BF9-955DC6DDF487}" type="slidenum">
              <a:rPr lang="en-US" smtClean="0"/>
              <a:t>3</a:t>
            </a:fld>
            <a:endParaRPr lang="en-US"/>
          </a:p>
        </p:txBody>
      </p:sp>
    </p:spTree>
    <p:extLst>
      <p:ext uri="{BB962C8B-B14F-4D97-AF65-F5344CB8AC3E}">
        <p14:creationId xmlns:p14="http://schemas.microsoft.com/office/powerpoint/2010/main" val="380762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a:t>
            </a:r>
            <a:r>
              <a:rPr lang="en-US" dirty="0" err="1"/>
              <a:t>Minicozzi</a:t>
            </a:r>
            <a:r>
              <a:rPr lang="en-US" dirty="0"/>
              <a:t>, a principal at Urban 3 consulting firm shared eye opening data regarding the tax revenue production of varying development patters and resulting impacts on municipal and county budgets. </a:t>
            </a:r>
          </a:p>
          <a:p>
            <a:r>
              <a:rPr lang="en-US" dirty="0"/>
              <a:t>A Pattern Language – practical language for building and planning based on natural considerations. </a:t>
            </a:r>
          </a:p>
          <a:p>
            <a:r>
              <a:rPr lang="en-US" dirty="0"/>
              <a:t>Local example – Patrick Square - Clemson</a:t>
            </a:r>
          </a:p>
        </p:txBody>
      </p:sp>
      <p:sp>
        <p:nvSpPr>
          <p:cNvPr id="4" name="Slide Number Placeholder 3"/>
          <p:cNvSpPr>
            <a:spLocks noGrp="1"/>
          </p:cNvSpPr>
          <p:nvPr>
            <p:ph type="sldNum" sz="quarter" idx="5"/>
          </p:nvPr>
        </p:nvSpPr>
        <p:spPr/>
        <p:txBody>
          <a:bodyPr/>
          <a:lstStyle/>
          <a:p>
            <a:fld id="{DB0E1818-1C81-4FB5-9BF9-955DC6DDF487}" type="slidenum">
              <a:rPr lang="en-US" smtClean="0"/>
              <a:t>4</a:t>
            </a:fld>
            <a:endParaRPr lang="en-US"/>
          </a:p>
        </p:txBody>
      </p:sp>
    </p:spTree>
    <p:extLst>
      <p:ext uri="{BB962C8B-B14F-4D97-AF65-F5344CB8AC3E}">
        <p14:creationId xmlns:p14="http://schemas.microsoft.com/office/powerpoint/2010/main" val="230824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spatially shows how land development – in urban, suburban and rural areas – is impacting local revenue generation.  You can see that while the City of Greenville only account for about 3% of the county’s land area , it is generating 19% of it’s revenue</a:t>
            </a:r>
          </a:p>
        </p:txBody>
      </p:sp>
      <p:sp>
        <p:nvSpPr>
          <p:cNvPr id="4" name="Slide Number Placeholder 3"/>
          <p:cNvSpPr>
            <a:spLocks noGrp="1"/>
          </p:cNvSpPr>
          <p:nvPr>
            <p:ph type="sldNum" sz="quarter" idx="5"/>
          </p:nvPr>
        </p:nvSpPr>
        <p:spPr/>
        <p:txBody>
          <a:bodyPr/>
          <a:lstStyle/>
          <a:p>
            <a:fld id="{DB0E1818-1C81-4FB5-9BF9-955DC6DDF487}" type="slidenum">
              <a:rPr lang="en-US" smtClean="0"/>
              <a:t>5</a:t>
            </a:fld>
            <a:endParaRPr lang="en-US"/>
          </a:p>
        </p:txBody>
      </p:sp>
    </p:spTree>
    <p:extLst>
      <p:ext uri="{BB962C8B-B14F-4D97-AF65-F5344CB8AC3E}">
        <p14:creationId xmlns:p14="http://schemas.microsoft.com/office/powerpoint/2010/main" val="28309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is critical part of the way communities grow because it </a:t>
            </a:r>
            <a:r>
              <a:rPr lang="en-US" dirty="0" err="1"/>
              <a:t>consitutues</a:t>
            </a:r>
            <a:r>
              <a:rPr lang="en-US" dirty="0"/>
              <a:t> a significant share of new construction and development.  </a:t>
            </a:r>
          </a:p>
        </p:txBody>
      </p:sp>
      <p:sp>
        <p:nvSpPr>
          <p:cNvPr id="4" name="Slide Number Placeholder 3"/>
          <p:cNvSpPr>
            <a:spLocks noGrp="1"/>
          </p:cNvSpPr>
          <p:nvPr>
            <p:ph type="sldNum" sz="quarter" idx="5"/>
          </p:nvPr>
        </p:nvSpPr>
        <p:spPr/>
        <p:txBody>
          <a:bodyPr/>
          <a:lstStyle/>
          <a:p>
            <a:fld id="{DB0E1818-1C81-4FB5-9BF9-955DC6DDF487}" type="slidenum">
              <a:rPr lang="en-US" smtClean="0"/>
              <a:t>6</a:t>
            </a:fld>
            <a:endParaRPr lang="en-US"/>
          </a:p>
        </p:txBody>
      </p:sp>
    </p:spTree>
    <p:extLst>
      <p:ext uri="{BB962C8B-B14F-4D97-AF65-F5344CB8AC3E}">
        <p14:creationId xmlns:p14="http://schemas.microsoft.com/office/powerpoint/2010/main" val="168629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1940’s neighborhoods</a:t>
            </a:r>
          </a:p>
        </p:txBody>
      </p:sp>
      <p:sp>
        <p:nvSpPr>
          <p:cNvPr id="4" name="Slide Number Placeholder 3"/>
          <p:cNvSpPr>
            <a:spLocks noGrp="1"/>
          </p:cNvSpPr>
          <p:nvPr>
            <p:ph type="sldNum" sz="quarter" idx="5"/>
          </p:nvPr>
        </p:nvSpPr>
        <p:spPr/>
        <p:txBody>
          <a:bodyPr/>
          <a:lstStyle/>
          <a:p>
            <a:fld id="{DB0E1818-1C81-4FB5-9BF9-955DC6DDF487}" type="slidenum">
              <a:rPr lang="en-US" smtClean="0"/>
              <a:t>7</a:t>
            </a:fld>
            <a:endParaRPr lang="en-US"/>
          </a:p>
        </p:txBody>
      </p:sp>
    </p:spTree>
    <p:extLst>
      <p:ext uri="{BB962C8B-B14F-4D97-AF65-F5344CB8AC3E}">
        <p14:creationId xmlns:p14="http://schemas.microsoft.com/office/powerpoint/2010/main" val="274043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streets cannot possibly be all things to all users, but all users must be considered and accommodated in the public realm.  This means more than providing a separate facility for each user; it is an exercise that acknowledges the limitations and interactions of each user group with the others and balances the priorities of each group within a hierarchy of street types. </a:t>
            </a:r>
          </a:p>
        </p:txBody>
      </p:sp>
      <p:sp>
        <p:nvSpPr>
          <p:cNvPr id="4" name="Slide Number Placeholder 3"/>
          <p:cNvSpPr>
            <a:spLocks noGrp="1"/>
          </p:cNvSpPr>
          <p:nvPr>
            <p:ph type="sldNum" sz="quarter" idx="5"/>
          </p:nvPr>
        </p:nvSpPr>
        <p:spPr/>
        <p:txBody>
          <a:bodyPr/>
          <a:lstStyle/>
          <a:p>
            <a:fld id="{DB0E1818-1C81-4FB5-9BF9-955DC6DDF487}" type="slidenum">
              <a:rPr lang="en-US" smtClean="0"/>
              <a:t>9</a:t>
            </a:fld>
            <a:endParaRPr lang="en-US"/>
          </a:p>
        </p:txBody>
      </p:sp>
    </p:spTree>
    <p:extLst>
      <p:ext uri="{BB962C8B-B14F-4D97-AF65-F5344CB8AC3E}">
        <p14:creationId xmlns:p14="http://schemas.microsoft.com/office/powerpoint/2010/main" val="6249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Placemaking – community based participation process that identifies and capitalizes on a local community’s assets, inspiration and potential and results in creation of quality public spaces. </a:t>
            </a:r>
            <a:r>
              <a:rPr lang="en-US" dirty="0" smtClean="0"/>
              <a:t>Jane </a:t>
            </a:r>
            <a:r>
              <a:rPr lang="en-US" dirty="0"/>
              <a:t>Jacobs &amp; William Whyte</a:t>
            </a:r>
          </a:p>
        </p:txBody>
      </p:sp>
      <p:sp>
        <p:nvSpPr>
          <p:cNvPr id="4" name="Slide Number Placeholder 3"/>
          <p:cNvSpPr>
            <a:spLocks noGrp="1"/>
          </p:cNvSpPr>
          <p:nvPr>
            <p:ph type="sldNum" sz="quarter" idx="5"/>
          </p:nvPr>
        </p:nvSpPr>
        <p:spPr/>
        <p:txBody>
          <a:bodyPr/>
          <a:lstStyle/>
          <a:p>
            <a:fld id="{DB0E1818-1C81-4FB5-9BF9-955DC6DDF487}" type="slidenum">
              <a:rPr lang="en-US" smtClean="0"/>
              <a:t>10</a:t>
            </a:fld>
            <a:endParaRPr lang="en-US"/>
          </a:p>
        </p:txBody>
      </p:sp>
    </p:spTree>
    <p:extLst>
      <p:ext uri="{BB962C8B-B14F-4D97-AF65-F5344CB8AC3E}">
        <p14:creationId xmlns:p14="http://schemas.microsoft.com/office/powerpoint/2010/main" val="2193076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C900-0CFF-40C6-A606-7A592F907C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44154F-5661-4FA5-8B6C-AC5C276AAB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23269A-FE49-4716-8D3F-EF2A1E45D383}"/>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5" name="Footer Placeholder 4">
            <a:extLst>
              <a:ext uri="{FF2B5EF4-FFF2-40B4-BE49-F238E27FC236}">
                <a16:creationId xmlns:a16="http://schemas.microsoft.com/office/drawing/2014/main" id="{AFA15B3D-2C6B-4C02-85AD-942F578E0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9DF19-E264-4013-A672-888679D12852}"/>
              </a:ext>
            </a:extLst>
          </p:cNvPr>
          <p:cNvSpPr>
            <a:spLocks noGrp="1"/>
          </p:cNvSpPr>
          <p:nvPr>
            <p:ph type="sldNum" sz="quarter" idx="12"/>
          </p:nvPr>
        </p:nvSpPr>
        <p:spPr/>
        <p:txBody>
          <a:bodyPr/>
          <a:lstStyle/>
          <a:p>
            <a:fld id="{093176CE-3224-4B39-911F-A2E6ADB2AFA1}" type="slidenum">
              <a:rPr lang="en-US" smtClean="0"/>
              <a:t>‹#›</a:t>
            </a:fld>
            <a:endParaRPr lang="en-US"/>
          </a:p>
        </p:txBody>
      </p:sp>
      <p:pic>
        <p:nvPicPr>
          <p:cNvPr id="7" name="Picture 6">
            <a:extLst>
              <a:ext uri="{FF2B5EF4-FFF2-40B4-BE49-F238E27FC236}">
                <a16:creationId xmlns:a16="http://schemas.microsoft.com/office/drawing/2014/main" id="{D94EAC79-76B8-4E56-8510-C0780633BE9D}"/>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B0993C-4A91-499D-8A2A-1082358EB5F6}"/>
              </a:ext>
            </a:extLst>
          </p:cNvPr>
          <p:cNvPicPr>
            <a:picLocks noChangeAspect="1"/>
          </p:cNvPicPr>
          <p:nvPr userDrawn="1"/>
        </p:nvPicPr>
        <p:blipFill>
          <a:blip r:embed="rId3"/>
          <a:stretch>
            <a:fillRect/>
          </a:stretch>
        </p:blipFill>
        <p:spPr>
          <a:xfrm>
            <a:off x="0" y="6527800"/>
            <a:ext cx="9144000" cy="330200"/>
          </a:xfrm>
          <a:prstGeom prst="rect">
            <a:avLst/>
          </a:prstGeom>
        </p:spPr>
      </p:pic>
      <p:pic>
        <p:nvPicPr>
          <p:cNvPr id="9" name="Picture 8">
            <a:extLst>
              <a:ext uri="{FF2B5EF4-FFF2-40B4-BE49-F238E27FC236}">
                <a16:creationId xmlns:a16="http://schemas.microsoft.com/office/drawing/2014/main" id="{007D1619-CA90-4784-BC29-1370AD844116}"/>
              </a:ext>
            </a:extLst>
          </p:cNvPr>
          <p:cNvPicPr>
            <a:picLocks noChangeAspect="1"/>
          </p:cNvPicPr>
          <p:nvPr userDrawn="1"/>
        </p:nvPicPr>
        <p:blipFill>
          <a:blip r:embed="rId4"/>
          <a:stretch>
            <a:fillRect/>
          </a:stretch>
        </p:blipFill>
        <p:spPr>
          <a:xfrm>
            <a:off x="8211188" y="5751460"/>
            <a:ext cx="762000" cy="876300"/>
          </a:xfrm>
          <a:prstGeom prst="rect">
            <a:avLst/>
          </a:prstGeom>
        </p:spPr>
      </p:pic>
    </p:spTree>
    <p:extLst>
      <p:ext uri="{BB962C8B-B14F-4D97-AF65-F5344CB8AC3E}">
        <p14:creationId xmlns:p14="http://schemas.microsoft.com/office/powerpoint/2010/main" val="38072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9AD2-247A-4AB5-A2A6-BE0B415B8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739570-4094-4C2C-AD56-4F6D30EE2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DD1B1-9D6A-4E89-A11B-90813A303313}"/>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5" name="Footer Placeholder 4">
            <a:extLst>
              <a:ext uri="{FF2B5EF4-FFF2-40B4-BE49-F238E27FC236}">
                <a16:creationId xmlns:a16="http://schemas.microsoft.com/office/drawing/2014/main" id="{DE6BC980-54B7-4B72-9E62-29E8D1DDF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E0E87-2712-4424-A3FB-1DD556C54AA3}"/>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78128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8885C-F40D-4FB5-B8BF-A695111685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F8252A-0567-41F0-86C8-5BF8846F46D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0EA16-FEB6-482B-8156-E4B012B14DBF}"/>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5" name="Footer Placeholder 4">
            <a:extLst>
              <a:ext uri="{FF2B5EF4-FFF2-40B4-BE49-F238E27FC236}">
                <a16:creationId xmlns:a16="http://schemas.microsoft.com/office/drawing/2014/main" id="{78F73F69-00AD-4F56-8657-CE25E6600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D2A27-3155-41C3-859F-E48E87964B4A}"/>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316073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AAC8-CE30-4957-BE32-A126BB827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38DD8-A5FB-43FC-9C94-18D4EF9B3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E030B-5D65-4FDA-BED6-51EF394A1C1D}"/>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5" name="Footer Placeholder 4">
            <a:extLst>
              <a:ext uri="{FF2B5EF4-FFF2-40B4-BE49-F238E27FC236}">
                <a16:creationId xmlns:a16="http://schemas.microsoft.com/office/drawing/2014/main" id="{97CCDCC1-9376-4B0D-A8A6-935667C2D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2B3CD-1FA2-4D76-AD4B-9C20A987A5F3}"/>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137664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0E03-29F8-4B7C-A0BE-8C915AD96FE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7C62A1-D120-4D1C-A885-D469362CD34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38F12-3C3B-4CFD-AF93-A586B6B0B8C6}"/>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5" name="Footer Placeholder 4">
            <a:extLst>
              <a:ext uri="{FF2B5EF4-FFF2-40B4-BE49-F238E27FC236}">
                <a16:creationId xmlns:a16="http://schemas.microsoft.com/office/drawing/2014/main" id="{CAE81837-7018-4D97-9E3B-F8C9F9AA8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F709D-8E37-45F5-9C94-9F04B1FDEA0E}"/>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9296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A259-5E88-4ED8-8595-80B57C785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175D5-7AFC-457A-9E2F-B9AE211D1B0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F5CAA-6293-4336-A5B3-D7165A4D8BC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22EF3-E281-40E7-8D72-0856F99DB9AA}"/>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6" name="Footer Placeholder 5">
            <a:extLst>
              <a:ext uri="{FF2B5EF4-FFF2-40B4-BE49-F238E27FC236}">
                <a16:creationId xmlns:a16="http://schemas.microsoft.com/office/drawing/2014/main" id="{85CFBC8B-80F9-4DA5-A466-03DCFB795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2E80C-4626-4E5F-ABE2-676C2842D746}"/>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278319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BCC1-C4D2-41EA-9C0A-AB96DF3FC23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281AF-6E75-482C-962E-A2ABBE5391E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3761D-EE70-4498-957E-FA516CF1D60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722CF-FC0D-46BE-AC42-8418EC96B2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5DDDE-E0DA-401E-A9E0-E7AE43E4225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6E0C74-EC64-4713-887A-DB01C283FD0B}"/>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8" name="Footer Placeholder 7">
            <a:extLst>
              <a:ext uri="{FF2B5EF4-FFF2-40B4-BE49-F238E27FC236}">
                <a16:creationId xmlns:a16="http://schemas.microsoft.com/office/drawing/2014/main" id="{F149E5F7-87D9-4B20-BEF0-D797C5ACD0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F03C8E-3229-4A90-A38D-D33CDC3DDA54}"/>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135178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03C4-6B5C-46B0-9E7C-D0DAC87530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7329CC-0252-47DD-A228-FF59C8374B24}"/>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4" name="Footer Placeholder 3">
            <a:extLst>
              <a:ext uri="{FF2B5EF4-FFF2-40B4-BE49-F238E27FC236}">
                <a16:creationId xmlns:a16="http://schemas.microsoft.com/office/drawing/2014/main" id="{FA6EC839-9E3F-4A95-B70D-7014853E2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C1C3B-72D3-4738-ACCF-19CAA0BD935F}"/>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94844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78929E-7296-4890-9E88-19E1D8228E7F}"/>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3" name="Footer Placeholder 2">
            <a:extLst>
              <a:ext uri="{FF2B5EF4-FFF2-40B4-BE49-F238E27FC236}">
                <a16:creationId xmlns:a16="http://schemas.microsoft.com/office/drawing/2014/main" id="{78279879-1AE2-43C3-B0AF-70A3F1FEF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19BF4E-E950-46A2-9F36-CFEE2CA436CB}"/>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265618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47BE-4491-405F-8F26-406C902B5C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2C0EEE-4223-40BC-9D66-9453870685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6F6D1-4711-4749-B0BE-9288240EAF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B527AC0-D5E9-4573-BF7E-75F7BD0F40E6}"/>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6" name="Footer Placeholder 5">
            <a:extLst>
              <a:ext uri="{FF2B5EF4-FFF2-40B4-BE49-F238E27FC236}">
                <a16:creationId xmlns:a16="http://schemas.microsoft.com/office/drawing/2014/main" id="{EE822CEB-C50C-4160-A2FB-806B4733E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A178A-CB23-4774-A386-940E9E567FA2}"/>
              </a:ext>
            </a:extLst>
          </p:cNvPr>
          <p:cNvSpPr>
            <a:spLocks noGrp="1"/>
          </p:cNvSpPr>
          <p:nvPr>
            <p:ph type="sldNum" sz="quarter" idx="12"/>
          </p:nvPr>
        </p:nvSpPr>
        <p:spPr/>
        <p:txBody>
          <a:bodyPr/>
          <a:lstStyle/>
          <a:p>
            <a:fld id="{093176CE-3224-4B39-911F-A2E6ADB2AFA1}" type="slidenum">
              <a:rPr lang="en-US" smtClean="0"/>
              <a:t>‹#›</a:t>
            </a:fld>
            <a:endParaRPr lang="en-US"/>
          </a:p>
        </p:txBody>
      </p:sp>
    </p:spTree>
    <p:extLst>
      <p:ext uri="{BB962C8B-B14F-4D97-AF65-F5344CB8AC3E}">
        <p14:creationId xmlns:p14="http://schemas.microsoft.com/office/powerpoint/2010/main" val="185915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AD16-B963-418B-B752-1B29AFDD05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919D1C5-F20C-4036-979E-A3A9D27BEE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444AC14-0CA3-4943-9812-97B2DAC69E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60D244-7C7A-4774-8B0C-2E03085B6ED2}"/>
              </a:ext>
            </a:extLst>
          </p:cNvPr>
          <p:cNvSpPr>
            <a:spLocks noGrp="1"/>
          </p:cNvSpPr>
          <p:nvPr>
            <p:ph type="dt" sz="half" idx="10"/>
          </p:nvPr>
        </p:nvSpPr>
        <p:spPr/>
        <p:txBody>
          <a:bodyPr/>
          <a:lstStyle/>
          <a:p>
            <a:fld id="{8D587597-7802-4600-9C8E-7ED8FB5B5307}" type="datetimeFigureOut">
              <a:rPr lang="en-US" smtClean="0"/>
              <a:t>9/16/2020</a:t>
            </a:fld>
            <a:endParaRPr lang="en-US"/>
          </a:p>
        </p:txBody>
      </p:sp>
      <p:sp>
        <p:nvSpPr>
          <p:cNvPr id="6" name="Footer Placeholder 5">
            <a:extLst>
              <a:ext uri="{FF2B5EF4-FFF2-40B4-BE49-F238E27FC236}">
                <a16:creationId xmlns:a16="http://schemas.microsoft.com/office/drawing/2014/main" id="{3F01A274-054C-4311-AD03-07039D951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BC717-4D88-4EDF-807D-B6493C5E4C02}"/>
              </a:ext>
            </a:extLst>
          </p:cNvPr>
          <p:cNvSpPr>
            <a:spLocks noGrp="1"/>
          </p:cNvSpPr>
          <p:nvPr>
            <p:ph type="sldNum" sz="quarter" idx="12"/>
          </p:nvPr>
        </p:nvSpPr>
        <p:spPr/>
        <p:txBody>
          <a:bodyPr/>
          <a:lstStyle/>
          <a:p>
            <a:fld id="{093176CE-3224-4B39-911F-A2E6ADB2AFA1}" type="slidenum">
              <a:rPr lang="en-US" smtClean="0"/>
              <a:t>‹#›</a:t>
            </a:fld>
            <a:endParaRPr lang="en-US"/>
          </a:p>
        </p:txBody>
      </p:sp>
      <p:pic>
        <p:nvPicPr>
          <p:cNvPr id="8" name="Picture 7">
            <a:extLst>
              <a:ext uri="{FF2B5EF4-FFF2-40B4-BE49-F238E27FC236}">
                <a16:creationId xmlns:a16="http://schemas.microsoft.com/office/drawing/2014/main" id="{58652803-78B4-4252-B5A5-688D366FA61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D3BEEB68-4C49-4A09-BA57-E7967AE07B93}"/>
              </a:ext>
            </a:extLst>
          </p:cNvPr>
          <p:cNvPicPr>
            <a:picLocks noChangeAspect="1"/>
          </p:cNvPicPr>
          <p:nvPr userDrawn="1"/>
        </p:nvPicPr>
        <p:blipFill>
          <a:blip r:embed="rId3"/>
          <a:stretch>
            <a:fillRect/>
          </a:stretch>
        </p:blipFill>
        <p:spPr>
          <a:xfrm>
            <a:off x="0" y="6527800"/>
            <a:ext cx="9144000" cy="330200"/>
          </a:xfrm>
          <a:prstGeom prst="rect">
            <a:avLst/>
          </a:prstGeom>
        </p:spPr>
      </p:pic>
      <p:pic>
        <p:nvPicPr>
          <p:cNvPr id="10" name="Picture 9">
            <a:extLst>
              <a:ext uri="{FF2B5EF4-FFF2-40B4-BE49-F238E27FC236}">
                <a16:creationId xmlns:a16="http://schemas.microsoft.com/office/drawing/2014/main" id="{09AFB0A1-0488-4002-9DB8-F2875AF65536}"/>
              </a:ext>
            </a:extLst>
          </p:cNvPr>
          <p:cNvPicPr>
            <a:picLocks noChangeAspect="1"/>
          </p:cNvPicPr>
          <p:nvPr userDrawn="1"/>
        </p:nvPicPr>
        <p:blipFill>
          <a:blip r:embed="rId4"/>
          <a:stretch>
            <a:fillRect/>
          </a:stretch>
        </p:blipFill>
        <p:spPr>
          <a:xfrm>
            <a:off x="8211188" y="5751460"/>
            <a:ext cx="762000" cy="876300"/>
          </a:xfrm>
          <a:prstGeom prst="rect">
            <a:avLst/>
          </a:prstGeom>
        </p:spPr>
      </p:pic>
    </p:spTree>
    <p:extLst>
      <p:ext uri="{BB962C8B-B14F-4D97-AF65-F5344CB8AC3E}">
        <p14:creationId xmlns:p14="http://schemas.microsoft.com/office/powerpoint/2010/main" val="13401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EE75-87C1-4AB1-8CD4-8DA5BB0DF3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7C7E2C-CCD9-4554-AD46-63C32C35D6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0A56C-C3D3-4B14-837F-1A21B32FB65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587597-7802-4600-9C8E-7ED8FB5B5307}" type="datetimeFigureOut">
              <a:rPr lang="en-US" smtClean="0"/>
              <a:t>9/16/2020</a:t>
            </a:fld>
            <a:endParaRPr lang="en-US"/>
          </a:p>
        </p:txBody>
      </p:sp>
      <p:sp>
        <p:nvSpPr>
          <p:cNvPr id="5" name="Footer Placeholder 4">
            <a:extLst>
              <a:ext uri="{FF2B5EF4-FFF2-40B4-BE49-F238E27FC236}">
                <a16:creationId xmlns:a16="http://schemas.microsoft.com/office/drawing/2014/main" id="{49E33CEF-B23A-4CE4-8D32-CAAF76F9E4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0449E-072A-4D0F-85F2-BFDF6DC594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3176CE-3224-4B39-911F-A2E6ADB2AFA1}" type="slidenum">
              <a:rPr lang="en-US" smtClean="0"/>
              <a:t>‹#›</a:t>
            </a:fld>
            <a:endParaRPr lang="en-US"/>
          </a:p>
        </p:txBody>
      </p:sp>
    </p:spTree>
    <p:extLst>
      <p:ext uri="{BB962C8B-B14F-4D97-AF65-F5344CB8AC3E}">
        <p14:creationId xmlns:p14="http://schemas.microsoft.com/office/powerpoint/2010/main" val="903813464"/>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9139-1D7B-4772-800D-15882D1CF50E}"/>
              </a:ext>
            </a:extLst>
          </p:cNvPr>
          <p:cNvSpPr>
            <a:spLocks noGrp="1"/>
          </p:cNvSpPr>
          <p:nvPr>
            <p:ph type="title"/>
          </p:nvPr>
        </p:nvSpPr>
        <p:spPr/>
        <p:txBody>
          <a:bodyPr anchor="ctr">
            <a:normAutofit fontScale="90000"/>
          </a:bodyPr>
          <a:lstStyle/>
          <a:p>
            <a:pPr algn="l"/>
            <a:r>
              <a:rPr lang="en-US" sz="3200" dirty="0" smtClean="0">
                <a:solidFill>
                  <a:srgbClr val="FFFFFF"/>
                </a:solidFill>
              </a:rPr>
              <a:t/>
            </a:r>
            <a:br>
              <a:rPr lang="en-US" sz="3200" dirty="0" smtClean="0">
                <a:solidFill>
                  <a:srgbClr val="FFFFFF"/>
                </a:solidFill>
              </a:rPr>
            </a:br>
            <a:r>
              <a:rPr lang="en-US" sz="3200" dirty="0">
                <a:solidFill>
                  <a:srgbClr val="FFFFFF"/>
                </a:solidFill>
              </a:rPr>
              <a:t/>
            </a:r>
            <a:br>
              <a:rPr lang="en-US" sz="3200" dirty="0">
                <a:solidFill>
                  <a:srgbClr val="FFFFFF"/>
                </a:solidFill>
              </a:rPr>
            </a:br>
            <a:r>
              <a:rPr lang="en-US" sz="3200" b="1" dirty="0" smtClean="0">
                <a:solidFill>
                  <a:srgbClr val="FFFFFF"/>
                </a:solidFill>
              </a:rPr>
              <a:t>Principles of Smart Growth: An Introduction </a:t>
            </a:r>
            <a:r>
              <a:rPr lang="en-US" sz="3200" b="1" dirty="0">
                <a:solidFill>
                  <a:srgbClr val="FFFFFF"/>
                </a:solidFill>
              </a:rPr>
              <a:t>to Urban Design, Community </a:t>
            </a:r>
            <a:r>
              <a:rPr lang="en-US" sz="3200" b="1" dirty="0" smtClean="0">
                <a:solidFill>
                  <a:srgbClr val="FFFFFF"/>
                </a:solidFill>
              </a:rPr>
              <a:t>Character </a:t>
            </a:r>
            <a:r>
              <a:rPr lang="en-US" sz="3200" b="1" dirty="0">
                <a:solidFill>
                  <a:srgbClr val="FFFFFF"/>
                </a:solidFill>
              </a:rPr>
              <a:t>&amp; Equity in </a:t>
            </a:r>
            <a:r>
              <a:rPr lang="en-US" sz="3200" b="1" dirty="0" smtClean="0">
                <a:solidFill>
                  <a:srgbClr val="FFFFFF"/>
                </a:solidFill>
              </a:rPr>
              <a:t>Planning</a:t>
            </a:r>
            <a:br>
              <a:rPr lang="en-US" sz="3200" b="1" dirty="0" smtClean="0">
                <a:solidFill>
                  <a:srgbClr val="FFFFFF"/>
                </a:solidFill>
              </a:rPr>
            </a:br>
            <a:r>
              <a:rPr lang="en-US" sz="3200" b="1" dirty="0">
                <a:solidFill>
                  <a:srgbClr val="FFFFFF"/>
                </a:solidFill>
              </a:rPr>
              <a:t/>
            </a:r>
            <a:br>
              <a:rPr lang="en-US" sz="3200" b="1" dirty="0">
                <a:solidFill>
                  <a:srgbClr val="FFFFFF"/>
                </a:solidFill>
              </a:rPr>
            </a:br>
            <a:r>
              <a:rPr lang="en-US" sz="2000" b="1" dirty="0" err="1" smtClean="0">
                <a:solidFill>
                  <a:srgbClr val="FFFFFF"/>
                </a:solidFill>
              </a:rPr>
              <a:t>Patrea</a:t>
            </a:r>
            <a:r>
              <a:rPr lang="en-US" sz="2000" b="1" dirty="0" smtClean="0">
                <a:solidFill>
                  <a:srgbClr val="FFFFFF"/>
                </a:solidFill>
              </a:rPr>
              <a:t> St. John, RLA, AICP</a:t>
            </a:r>
            <a:endParaRPr lang="en-US" sz="3200" b="1" dirty="0">
              <a:solidFill>
                <a:srgbClr val="FFFFFF"/>
              </a:solidFill>
            </a:endParaRPr>
          </a:p>
        </p:txBody>
      </p:sp>
      <p:pic>
        <p:nvPicPr>
          <p:cNvPr id="5" name="Picture 4">
            <a:extLst>
              <a:ext uri="{FF2B5EF4-FFF2-40B4-BE49-F238E27FC236}">
                <a16:creationId xmlns:a16="http://schemas.microsoft.com/office/drawing/2014/main" id="{9A1B95F5-6EEC-43D9-8B17-B0E91A65C8CC}"/>
              </a:ext>
            </a:extLst>
          </p:cNvPr>
          <p:cNvPicPr>
            <a:picLocks noChangeAspect="1"/>
          </p:cNvPicPr>
          <p:nvPr/>
        </p:nvPicPr>
        <p:blipFill>
          <a:blip r:embed="rId3"/>
          <a:stretch>
            <a:fillRect/>
          </a:stretch>
        </p:blipFill>
        <p:spPr>
          <a:xfrm>
            <a:off x="1" y="2494384"/>
            <a:ext cx="9143999" cy="4973216"/>
          </a:xfrm>
          <a:prstGeom prst="rect">
            <a:avLst/>
          </a:prstGeom>
        </p:spPr>
      </p:pic>
    </p:spTree>
    <p:extLst>
      <p:ext uri="{BB962C8B-B14F-4D97-AF65-F5344CB8AC3E}">
        <p14:creationId xmlns:p14="http://schemas.microsoft.com/office/powerpoint/2010/main" val="1970822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173FF-C79C-402A-872F-D977F9927EF2}"/>
              </a:ext>
            </a:extLst>
          </p:cNvPr>
          <p:cNvSpPr>
            <a:spLocks noGrp="1"/>
          </p:cNvSpPr>
          <p:nvPr>
            <p:ph idx="1"/>
          </p:nvPr>
        </p:nvSpPr>
        <p:spPr>
          <a:xfrm>
            <a:off x="169479" y="3996569"/>
            <a:ext cx="4786993" cy="2698133"/>
          </a:xfrm>
        </p:spPr>
        <p:txBody>
          <a:bodyPr anchor="t">
            <a:normAutofit fontScale="85000" lnSpcReduction="10000"/>
          </a:bodyPr>
          <a:lstStyle/>
          <a:p>
            <a:r>
              <a:rPr lang="en-US" sz="1800" dirty="0"/>
              <a:t>Encourage communities to craft a vision and set standards for development that reflect the community values and cultures of the people who reside there and create physical environments that support a more cohesive community fabric.</a:t>
            </a:r>
          </a:p>
          <a:p>
            <a:endParaRPr lang="en-US" sz="1800" dirty="0"/>
          </a:p>
          <a:p>
            <a:pPr lvl="1"/>
            <a:r>
              <a:rPr lang="en-US" dirty="0"/>
              <a:t>Public Realm – the spaces between the buildings</a:t>
            </a:r>
          </a:p>
          <a:p>
            <a:pPr lvl="1"/>
            <a:endParaRPr lang="en-US" dirty="0"/>
          </a:p>
          <a:p>
            <a:pPr lvl="1"/>
            <a:r>
              <a:rPr lang="en-US" dirty="0" err="1"/>
              <a:t>Placemaking</a:t>
            </a:r>
            <a:r>
              <a:rPr lang="en-US" dirty="0"/>
              <a:t> – Project for Public Spaces</a:t>
            </a:r>
          </a:p>
          <a:p>
            <a:pPr lvl="1"/>
            <a:endParaRPr lang="en-US" dirty="0"/>
          </a:p>
          <a:p>
            <a:pPr lvl="1"/>
            <a:r>
              <a:rPr lang="en-US" dirty="0"/>
              <a:t>Design Vocabulary- Design Guidelines vs. Development Standards</a:t>
            </a:r>
          </a:p>
          <a:p>
            <a:pPr lvl="1"/>
            <a:endParaRPr lang="en-US" dirty="0"/>
          </a:p>
          <a:p>
            <a:pPr lvl="1"/>
            <a:endParaRPr lang="en-US" sz="1200" dirty="0"/>
          </a:p>
        </p:txBody>
      </p:sp>
      <p:pic>
        <p:nvPicPr>
          <p:cNvPr id="5" name="Picture 4">
            <a:extLst>
              <a:ext uri="{FF2B5EF4-FFF2-40B4-BE49-F238E27FC236}">
                <a16:creationId xmlns:a16="http://schemas.microsoft.com/office/drawing/2014/main" id="{DF459715-AD6B-4034-855C-7308821DD977}"/>
              </a:ext>
            </a:extLst>
          </p:cNvPr>
          <p:cNvPicPr>
            <a:picLocks noChangeAspect="1"/>
          </p:cNvPicPr>
          <p:nvPr/>
        </p:nvPicPr>
        <p:blipFill>
          <a:blip r:embed="rId3"/>
          <a:stretch>
            <a:fillRect/>
          </a:stretch>
        </p:blipFill>
        <p:spPr>
          <a:xfrm>
            <a:off x="4677548" y="364222"/>
            <a:ext cx="4466452" cy="336995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479" y="128812"/>
            <a:ext cx="3618749" cy="3618749"/>
          </a:xfrm>
          <a:prstGeom prst="rect">
            <a:avLst/>
          </a:prstGeom>
        </p:spPr>
      </p:pic>
      <p:pic>
        <p:nvPicPr>
          <p:cNvPr id="10" name="Picture 9">
            <a:extLst>
              <a:ext uri="{FF2B5EF4-FFF2-40B4-BE49-F238E27FC236}">
                <a16:creationId xmlns:a16="http://schemas.microsoft.com/office/drawing/2014/main" id="{DF459715-AD6B-4034-855C-7308821DD977}"/>
              </a:ext>
            </a:extLst>
          </p:cNvPr>
          <p:cNvPicPr>
            <a:picLocks noChangeAspect="1"/>
          </p:cNvPicPr>
          <p:nvPr/>
        </p:nvPicPr>
        <p:blipFill>
          <a:blip r:embed="rId3"/>
          <a:stretch>
            <a:fillRect/>
          </a:stretch>
        </p:blipFill>
        <p:spPr>
          <a:xfrm>
            <a:off x="4561434" y="261489"/>
            <a:ext cx="4466452" cy="3369958"/>
          </a:xfrm>
          <a:prstGeom prst="rect">
            <a:avLst/>
          </a:prstGeom>
        </p:spPr>
      </p:pic>
      <p:pic>
        <p:nvPicPr>
          <p:cNvPr id="11" name="Picture 10">
            <a:extLst>
              <a:ext uri="{FF2B5EF4-FFF2-40B4-BE49-F238E27FC236}">
                <a16:creationId xmlns:a16="http://schemas.microsoft.com/office/drawing/2014/main" id="{242323CB-9660-43BD-8A44-C6CC850787F4}"/>
              </a:ext>
            </a:extLst>
          </p:cNvPr>
          <p:cNvPicPr>
            <a:picLocks noChangeAspect="1"/>
          </p:cNvPicPr>
          <p:nvPr/>
        </p:nvPicPr>
        <p:blipFill>
          <a:blip r:embed="rId5"/>
          <a:stretch>
            <a:fillRect/>
          </a:stretch>
        </p:blipFill>
        <p:spPr>
          <a:xfrm>
            <a:off x="5502760" y="3790386"/>
            <a:ext cx="3641240" cy="3043726"/>
          </a:xfrm>
          <a:prstGeom prst="rect">
            <a:avLst/>
          </a:prstGeom>
        </p:spPr>
      </p:pic>
    </p:spTree>
    <p:extLst>
      <p:ext uri="{BB962C8B-B14F-4D97-AF65-F5344CB8AC3E}">
        <p14:creationId xmlns:p14="http://schemas.microsoft.com/office/powerpoint/2010/main" val="157000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green field with a mountain in the background&#10;&#10;Description automatically generated">
            <a:extLst>
              <a:ext uri="{FF2B5EF4-FFF2-40B4-BE49-F238E27FC236}">
                <a16:creationId xmlns:a16="http://schemas.microsoft.com/office/drawing/2014/main" id="{917F47C6-7EEF-4D14-B401-FCD7298131C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5436" r="20123"/>
          <a:stretch/>
        </p:blipFill>
        <p:spPr>
          <a:xfrm>
            <a:off x="0" y="0"/>
            <a:ext cx="5292738" cy="4453724"/>
          </a:xfrm>
          <a:prstGeom prst="rect">
            <a:avLst/>
          </a:prstGeom>
        </p:spPr>
      </p:pic>
      <p:sp>
        <p:nvSpPr>
          <p:cNvPr id="3" name="Content Placeholder 2">
            <a:extLst>
              <a:ext uri="{FF2B5EF4-FFF2-40B4-BE49-F238E27FC236}">
                <a16:creationId xmlns:a16="http://schemas.microsoft.com/office/drawing/2014/main" id="{2D9A2BFD-BF60-47D7-9FDA-1B305B3BC2F8}"/>
              </a:ext>
            </a:extLst>
          </p:cNvPr>
          <p:cNvSpPr>
            <a:spLocks noGrp="1"/>
          </p:cNvSpPr>
          <p:nvPr>
            <p:ph idx="1"/>
          </p:nvPr>
        </p:nvSpPr>
        <p:spPr>
          <a:xfrm>
            <a:off x="5489975" y="4064000"/>
            <a:ext cx="4868346" cy="2238377"/>
          </a:xfrm>
        </p:spPr>
        <p:txBody>
          <a:bodyPr anchor="ctr">
            <a:normAutofit fontScale="25000" lnSpcReduction="20000"/>
          </a:bodyPr>
          <a:lstStyle/>
          <a:p>
            <a:endParaRPr lang="en-US" sz="1100" dirty="0">
              <a:solidFill>
                <a:srgbClr val="FFFFFF"/>
              </a:solidFill>
            </a:endParaRPr>
          </a:p>
          <a:p>
            <a:endParaRPr lang="en-US" sz="1100" dirty="0" smtClean="0">
              <a:solidFill>
                <a:srgbClr val="FFFFFF"/>
              </a:solidFill>
            </a:endParaRPr>
          </a:p>
          <a:p>
            <a:endParaRPr lang="en-US" sz="1100" dirty="0">
              <a:solidFill>
                <a:srgbClr val="FFFFFF"/>
              </a:solidFill>
            </a:endParaRPr>
          </a:p>
          <a:p>
            <a:endParaRPr lang="en-US" sz="1100" dirty="0" smtClean="0">
              <a:solidFill>
                <a:srgbClr val="FFFFFF"/>
              </a:solidFill>
            </a:endParaRPr>
          </a:p>
          <a:p>
            <a:endParaRPr lang="en-US" sz="1100" dirty="0">
              <a:solidFill>
                <a:srgbClr val="FFFFFF"/>
              </a:solidFill>
            </a:endParaRPr>
          </a:p>
          <a:p>
            <a:endParaRPr lang="en-US" sz="1100" dirty="0" smtClean="0">
              <a:solidFill>
                <a:srgbClr val="FFFFFF"/>
              </a:solidFill>
            </a:endParaRPr>
          </a:p>
          <a:p>
            <a:pPr marL="342900" lvl="1" indent="0">
              <a:buNone/>
            </a:pPr>
            <a:endParaRPr lang="en-US" sz="1100" i="1" dirty="0">
              <a:solidFill>
                <a:srgbClr val="FFFFFF"/>
              </a:solidFill>
            </a:endParaRPr>
          </a:p>
          <a:p>
            <a:pPr marL="342900" lvl="1" indent="0">
              <a:buNone/>
            </a:pPr>
            <a:endParaRPr lang="en-US" sz="4500" i="1" dirty="0" smtClean="0">
              <a:solidFill>
                <a:srgbClr val="FFFFFF"/>
              </a:solidFill>
            </a:endParaRPr>
          </a:p>
          <a:p>
            <a:r>
              <a:rPr lang="en-US" sz="4800" dirty="0" smtClean="0">
                <a:solidFill>
                  <a:srgbClr val="FFFFFF"/>
                </a:solidFill>
              </a:rPr>
              <a:t>Resource </a:t>
            </a:r>
            <a:r>
              <a:rPr lang="en-US" sz="4800" dirty="0">
                <a:solidFill>
                  <a:srgbClr val="FFFFFF"/>
                </a:solidFill>
              </a:rPr>
              <a:t>Conservation zoning – urban limits</a:t>
            </a:r>
          </a:p>
          <a:p>
            <a:r>
              <a:rPr lang="en-US" sz="4800" dirty="0">
                <a:solidFill>
                  <a:srgbClr val="FFFFFF"/>
                </a:solidFill>
              </a:rPr>
              <a:t>Conservation Design for Subdivisions</a:t>
            </a:r>
          </a:p>
          <a:p>
            <a:pPr lvl="1"/>
            <a:r>
              <a:rPr lang="en-US" sz="4800" dirty="0">
                <a:solidFill>
                  <a:srgbClr val="FFFFFF"/>
                </a:solidFill>
              </a:rPr>
              <a:t> cluster development – open space networks</a:t>
            </a:r>
          </a:p>
          <a:p>
            <a:pPr lvl="1"/>
            <a:r>
              <a:rPr lang="en-US" sz="4800" dirty="0">
                <a:solidFill>
                  <a:srgbClr val="FFFFFF"/>
                </a:solidFill>
              </a:rPr>
              <a:t>Randall G. Arendt – Rural by Design</a:t>
            </a:r>
          </a:p>
          <a:p>
            <a:pPr lvl="1"/>
            <a:r>
              <a:rPr lang="en-US" sz="4800" dirty="0" err="1">
                <a:solidFill>
                  <a:srgbClr val="FFFFFF"/>
                </a:solidFill>
              </a:rPr>
              <a:t>Scuffletown</a:t>
            </a:r>
            <a:r>
              <a:rPr lang="en-US" sz="4800" dirty="0">
                <a:solidFill>
                  <a:srgbClr val="FFFFFF"/>
                </a:solidFill>
              </a:rPr>
              <a:t>  Rural Preservation Overlay</a:t>
            </a:r>
          </a:p>
          <a:p>
            <a:pPr marL="685800" lvl="2" indent="0">
              <a:buNone/>
            </a:pPr>
            <a:endParaRPr lang="en-US" sz="1100" dirty="0">
              <a:solidFill>
                <a:srgbClr val="FFFFFF"/>
              </a:solidFill>
            </a:endParaRPr>
          </a:p>
          <a:p>
            <a:endParaRPr lang="en-US" sz="1100" dirty="0">
              <a:solidFill>
                <a:srgbClr val="FFFFFF"/>
              </a:solidFill>
            </a:endParaRPr>
          </a:p>
          <a:p>
            <a:endParaRPr lang="en-US" sz="1100" dirty="0">
              <a:solidFill>
                <a:srgbClr val="FFFFFF"/>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65331" y="1175055"/>
            <a:ext cx="3278669" cy="3278669"/>
          </a:xfrm>
          <a:prstGeom prst="rect">
            <a:avLst/>
          </a:prstGeom>
        </p:spPr>
      </p:pic>
      <p:sp>
        <p:nvSpPr>
          <p:cNvPr id="6" name="Content Placeholder 2">
            <a:extLst>
              <a:ext uri="{FF2B5EF4-FFF2-40B4-BE49-F238E27FC236}">
                <a16:creationId xmlns:a16="http://schemas.microsoft.com/office/drawing/2014/main" id="{2D9A2BFD-BF60-47D7-9FDA-1B305B3BC2F8}"/>
              </a:ext>
            </a:extLst>
          </p:cNvPr>
          <p:cNvSpPr txBox="1">
            <a:spLocks/>
          </p:cNvSpPr>
          <p:nvPr/>
        </p:nvSpPr>
        <p:spPr>
          <a:xfrm>
            <a:off x="0" y="3816929"/>
            <a:ext cx="5489975" cy="3044440"/>
          </a:xfrm>
          <a:prstGeom prst="rect">
            <a:avLst/>
          </a:prstGeom>
        </p:spPr>
        <p:txBody>
          <a:bodyPr vert="horz" lIns="91440" tIns="45720" rIns="91440" bIns="45720" rtlCol="0" anchor="ctr">
            <a:normAutofit fontScale="5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100" dirty="0" smtClean="0">
              <a:solidFill>
                <a:srgbClr val="FFFFFF"/>
              </a:solidFill>
            </a:endParaRPr>
          </a:p>
          <a:p>
            <a:endParaRPr lang="en-US" sz="1100" dirty="0" smtClean="0">
              <a:solidFill>
                <a:srgbClr val="FFFFFF"/>
              </a:solidFill>
            </a:endParaRPr>
          </a:p>
          <a:p>
            <a:endParaRPr lang="en-US" sz="1100" dirty="0" smtClean="0">
              <a:solidFill>
                <a:srgbClr val="FFFFFF"/>
              </a:solidFill>
            </a:endParaRPr>
          </a:p>
          <a:p>
            <a:endParaRPr lang="en-US" sz="1100" dirty="0" smtClean="0">
              <a:solidFill>
                <a:srgbClr val="FFFFFF"/>
              </a:solidFill>
            </a:endParaRPr>
          </a:p>
          <a:p>
            <a:endParaRPr lang="en-US" sz="1100" dirty="0" smtClean="0">
              <a:solidFill>
                <a:srgbClr val="FFFFFF"/>
              </a:solidFill>
            </a:endParaRPr>
          </a:p>
          <a:p>
            <a:endParaRPr lang="en-US" sz="1100" dirty="0" smtClean="0">
              <a:solidFill>
                <a:srgbClr val="FFFFFF"/>
              </a:solidFill>
            </a:endParaRPr>
          </a:p>
          <a:p>
            <a:r>
              <a:rPr lang="en-US" sz="2600" dirty="0" smtClean="0">
                <a:solidFill>
                  <a:srgbClr val="FFFFFF"/>
                </a:solidFill>
              </a:rPr>
              <a:t>Design by Nature – Ian </a:t>
            </a:r>
            <a:r>
              <a:rPr lang="en-US" sz="2600" dirty="0" err="1" smtClean="0">
                <a:solidFill>
                  <a:srgbClr val="FFFFFF"/>
                </a:solidFill>
              </a:rPr>
              <a:t>McHarg</a:t>
            </a:r>
            <a:r>
              <a:rPr lang="en-US" sz="2600" dirty="0" smtClean="0">
                <a:solidFill>
                  <a:srgbClr val="FFFFFF"/>
                </a:solidFill>
              </a:rPr>
              <a:t> </a:t>
            </a:r>
          </a:p>
          <a:p>
            <a:pPr marL="342900" lvl="1" indent="0">
              <a:buFont typeface="Arial" panose="020B0604020202020204" pitchFamily="34" charset="0"/>
              <a:buNone/>
            </a:pPr>
            <a:r>
              <a:rPr lang="en-US" sz="2600" i="1" dirty="0" smtClean="0">
                <a:solidFill>
                  <a:srgbClr val="FFFFFF"/>
                </a:solidFill>
              </a:rPr>
              <a:t>“Our eyes do not divide us from the world, but they unite us to it</a:t>
            </a:r>
          </a:p>
          <a:p>
            <a:pPr marL="342900" lvl="1" indent="0">
              <a:buFont typeface="Arial" panose="020B0604020202020204" pitchFamily="34" charset="0"/>
              <a:buNone/>
            </a:pPr>
            <a:r>
              <a:rPr lang="en-US" sz="2600" i="1" dirty="0" smtClean="0">
                <a:solidFill>
                  <a:srgbClr val="FFFFFF"/>
                </a:solidFill>
              </a:rPr>
              <a:t>Let us abandon the simplicity of separation and give unity its due.</a:t>
            </a:r>
          </a:p>
          <a:p>
            <a:pPr marL="342900" lvl="1" indent="0">
              <a:buFont typeface="Arial" panose="020B0604020202020204" pitchFamily="34" charset="0"/>
              <a:buNone/>
            </a:pPr>
            <a:r>
              <a:rPr lang="en-US" sz="2600" i="1" dirty="0" smtClean="0">
                <a:solidFill>
                  <a:srgbClr val="FFFFFF"/>
                </a:solidFill>
              </a:rPr>
              <a:t>Let us abandon the self mutilation which has been our way and give expression to the potential harmony of man-nature…</a:t>
            </a:r>
          </a:p>
          <a:p>
            <a:pPr marL="342900" lvl="1" indent="0">
              <a:buFont typeface="Arial" panose="020B0604020202020204" pitchFamily="34" charset="0"/>
              <a:buNone/>
            </a:pPr>
            <a:r>
              <a:rPr lang="en-US" sz="2600" i="1" dirty="0" smtClean="0">
                <a:solidFill>
                  <a:srgbClr val="FFFFFF"/>
                </a:solidFill>
              </a:rPr>
              <a:t>Man is that uniquely conscious creature who can perceive and express.  He must become the steward of the biosphere.  To do this, he must design with nature.”  </a:t>
            </a:r>
          </a:p>
          <a:p>
            <a:pPr marL="342900" lvl="1" indent="0">
              <a:buFont typeface="Arial" panose="020B0604020202020204" pitchFamily="34" charset="0"/>
              <a:buNone/>
            </a:pPr>
            <a:endParaRPr lang="en-US" sz="1100" i="1" dirty="0" smtClean="0">
              <a:solidFill>
                <a:srgbClr val="FFFFFF"/>
              </a:solidFill>
            </a:endParaRPr>
          </a:p>
          <a:p>
            <a:pPr marL="342900" lvl="1" indent="0">
              <a:buFont typeface="Arial" panose="020B0604020202020204" pitchFamily="34" charset="0"/>
              <a:buNone/>
            </a:pPr>
            <a:endParaRPr lang="en-US" sz="1100" i="1" dirty="0" smtClean="0">
              <a:solidFill>
                <a:srgbClr val="FFFFFF"/>
              </a:solidFill>
            </a:endParaRPr>
          </a:p>
          <a:p>
            <a:pPr marL="685800" lvl="2" indent="0">
              <a:buFont typeface="Arial" panose="020B0604020202020204" pitchFamily="34" charset="0"/>
              <a:buNone/>
            </a:pPr>
            <a:endParaRPr lang="en-US" sz="1100" dirty="0" smtClean="0">
              <a:solidFill>
                <a:srgbClr val="FFFFFF"/>
              </a:solidFill>
            </a:endParaRPr>
          </a:p>
          <a:p>
            <a:endParaRPr lang="en-US" sz="1100" dirty="0" smtClean="0">
              <a:solidFill>
                <a:srgbClr val="FFFFFF"/>
              </a:solidFill>
            </a:endParaRPr>
          </a:p>
          <a:p>
            <a:endParaRPr lang="en-US" sz="1100" dirty="0">
              <a:solidFill>
                <a:srgbClr val="FFFFFF"/>
              </a:solidFill>
            </a:endParaRPr>
          </a:p>
        </p:txBody>
      </p:sp>
    </p:spTree>
    <p:extLst>
      <p:ext uri="{BB962C8B-B14F-4D97-AF65-F5344CB8AC3E}">
        <p14:creationId xmlns:p14="http://schemas.microsoft.com/office/powerpoint/2010/main" val="85952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744A5C2A-A19A-452D-BA24-DD4F14ECCB96}"/>
              </a:ext>
            </a:extLst>
          </p:cNvPr>
          <p:cNvGraphicFramePr>
            <a:graphicFrameLocks noGrp="1"/>
          </p:cNvGraphicFramePr>
          <p:nvPr>
            <p:ph idx="1"/>
            <p:extLst>
              <p:ext uri="{D42A27DB-BD31-4B8C-83A1-F6EECF244321}">
                <p14:modId xmlns:p14="http://schemas.microsoft.com/office/powerpoint/2010/main" val="1324313943"/>
              </p:ext>
            </p:extLst>
          </p:nvPr>
        </p:nvGraphicFramePr>
        <p:xfrm>
          <a:off x="3542699" y="1291771"/>
          <a:ext cx="5499700" cy="394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64191" y="1291771"/>
            <a:ext cx="3106057" cy="3106057"/>
          </a:xfrm>
          <a:prstGeom prst="rect">
            <a:avLst/>
          </a:prstGeom>
        </p:spPr>
      </p:pic>
    </p:spTree>
    <p:extLst>
      <p:ext uri="{BB962C8B-B14F-4D97-AF65-F5344CB8AC3E}">
        <p14:creationId xmlns:p14="http://schemas.microsoft.com/office/powerpoint/2010/main" val="166932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2B0563-F1A4-4251-AD3B-5D5D3F51EFB5}"/>
              </a:ext>
            </a:extLst>
          </p:cNvPr>
          <p:cNvPicPr>
            <a:picLocks noChangeAspect="1"/>
          </p:cNvPicPr>
          <p:nvPr/>
        </p:nvPicPr>
        <p:blipFill>
          <a:blip r:embed="rId3"/>
          <a:stretch>
            <a:fillRect/>
          </a:stretch>
        </p:blipFill>
        <p:spPr>
          <a:xfrm>
            <a:off x="0" y="446645"/>
            <a:ext cx="9144000" cy="5920353"/>
          </a:xfrm>
          <a:prstGeom prst="rect">
            <a:avLst/>
          </a:prstGeom>
        </p:spPr>
      </p:pic>
    </p:spTree>
    <p:extLst>
      <p:ext uri="{BB962C8B-B14F-4D97-AF65-F5344CB8AC3E}">
        <p14:creationId xmlns:p14="http://schemas.microsoft.com/office/powerpoint/2010/main" val="363634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22468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63766" y="0"/>
            <a:ext cx="5611091" cy="6858000"/>
          </a:xfrm>
          <a:prstGeom prst="rect">
            <a:avLst/>
          </a:prstGeom>
        </p:spPr>
      </p:pic>
    </p:spTree>
    <p:extLst>
      <p:ext uri="{BB962C8B-B14F-4D97-AF65-F5344CB8AC3E}">
        <p14:creationId xmlns:p14="http://schemas.microsoft.com/office/powerpoint/2010/main" val="2273537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riding a horse drawn carriage on a city street&#10;&#10;Description automatically generated">
            <a:extLst>
              <a:ext uri="{FF2B5EF4-FFF2-40B4-BE49-F238E27FC236}">
                <a16:creationId xmlns:a16="http://schemas.microsoft.com/office/drawing/2014/main" id="{1F195406-B1AF-4FBA-88D7-E1F108EF69AB}"/>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16530" y="3294743"/>
            <a:ext cx="6727470" cy="356325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16529" y="0"/>
            <a:ext cx="3294743" cy="3294743"/>
          </a:xfrm>
          <a:prstGeom prst="rect">
            <a:avLst/>
          </a:prstGeom>
        </p:spPr>
      </p:pic>
    </p:spTree>
    <p:extLst>
      <p:ext uri="{BB962C8B-B14F-4D97-AF65-F5344CB8AC3E}">
        <p14:creationId xmlns:p14="http://schemas.microsoft.com/office/powerpoint/2010/main" val="69550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D42341C-0F17-4E74-BBA8-B575C2FF6B03}"/>
              </a:ext>
            </a:extLst>
          </p:cNvPr>
          <p:cNvGraphicFramePr>
            <a:graphicFrameLocks noGrp="1"/>
          </p:cNvGraphicFramePr>
          <p:nvPr>
            <p:ph idx="1"/>
            <p:extLst>
              <p:ext uri="{D42A27DB-BD31-4B8C-83A1-F6EECF244321}">
                <p14:modId xmlns:p14="http://schemas.microsoft.com/office/powerpoint/2010/main" val="3613934328"/>
              </p:ext>
            </p:extLst>
          </p:nvPr>
        </p:nvGraphicFramePr>
        <p:xfrm>
          <a:off x="4084411"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4583" y="470924"/>
            <a:ext cx="3712878" cy="3712878"/>
          </a:xfrm>
          <a:prstGeom prst="rect">
            <a:avLst/>
          </a:prstGeom>
        </p:spPr>
      </p:pic>
    </p:spTree>
    <p:extLst>
      <p:ext uri="{BB962C8B-B14F-4D97-AF65-F5344CB8AC3E}">
        <p14:creationId xmlns:p14="http://schemas.microsoft.com/office/powerpoint/2010/main" val="36015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4F863-825B-4377-A5E5-B603EC0743C6}"/>
              </a:ext>
            </a:extLst>
          </p:cNvPr>
          <p:cNvSpPr>
            <a:spLocks noGrp="1"/>
          </p:cNvSpPr>
          <p:nvPr>
            <p:ph idx="1"/>
          </p:nvPr>
        </p:nvSpPr>
        <p:spPr>
          <a:xfrm>
            <a:off x="245659" y="3566386"/>
            <a:ext cx="5293729" cy="4957626"/>
          </a:xfrm>
        </p:spPr>
        <p:txBody>
          <a:bodyPr anchor="ctr">
            <a:normAutofit/>
          </a:bodyPr>
          <a:lstStyle/>
          <a:p>
            <a:r>
              <a:rPr lang="en-US" sz="1700" dirty="0">
                <a:solidFill>
                  <a:srgbClr val="FFFFFF"/>
                </a:solidFill>
              </a:rPr>
              <a:t>Develop an inclusionary process</a:t>
            </a:r>
          </a:p>
          <a:p>
            <a:r>
              <a:rPr lang="en-US" sz="1700" dirty="0">
                <a:solidFill>
                  <a:srgbClr val="FFFFFF"/>
                </a:solidFill>
              </a:rPr>
              <a:t>Use effective and appropriate communication tools</a:t>
            </a:r>
          </a:p>
          <a:p>
            <a:pPr lvl="1"/>
            <a:r>
              <a:rPr lang="en-US" sz="1700" dirty="0">
                <a:solidFill>
                  <a:srgbClr val="FFFFFF"/>
                </a:solidFill>
              </a:rPr>
              <a:t>Social media</a:t>
            </a:r>
          </a:p>
          <a:p>
            <a:pPr lvl="1"/>
            <a:r>
              <a:rPr lang="en-US" sz="1700" dirty="0">
                <a:solidFill>
                  <a:srgbClr val="FFFFFF"/>
                </a:solidFill>
              </a:rPr>
              <a:t>Internet surveys</a:t>
            </a:r>
          </a:p>
          <a:p>
            <a:pPr lvl="1"/>
            <a:r>
              <a:rPr lang="en-US" sz="1700" dirty="0">
                <a:solidFill>
                  <a:srgbClr val="FFFFFF"/>
                </a:solidFill>
              </a:rPr>
              <a:t>Pop up studios</a:t>
            </a:r>
          </a:p>
          <a:p>
            <a:pPr lvl="1"/>
            <a:r>
              <a:rPr lang="en-US" sz="1700" dirty="0">
                <a:solidFill>
                  <a:srgbClr val="FFFFFF"/>
                </a:solidFill>
              </a:rPr>
              <a:t>Charrettes</a:t>
            </a:r>
          </a:p>
          <a:p>
            <a:pPr lvl="1"/>
            <a:endParaRPr lang="en-US" sz="1700" dirty="0">
              <a:solidFill>
                <a:srgbClr val="FFFFFF"/>
              </a:solidFill>
            </a:endParaRPr>
          </a:p>
          <a:p>
            <a:pPr lvl="1"/>
            <a:endParaRPr lang="en-US" sz="1700" dirty="0">
              <a:solidFill>
                <a:srgbClr val="FFFFFF"/>
              </a:solidFill>
            </a:endParaRPr>
          </a:p>
          <a:p>
            <a:pPr lvl="1"/>
            <a:endParaRPr lang="en-US" sz="1700" dirty="0">
              <a:solidFill>
                <a:srgbClr val="FFFFFF"/>
              </a:solidFill>
            </a:endParaRPr>
          </a:p>
          <a:p>
            <a:pPr marL="342900" lvl="1" indent="0">
              <a:buNone/>
            </a:pPr>
            <a:endParaRPr lang="en-US" sz="1700" dirty="0">
              <a:solidFill>
                <a:srgbClr val="FFFFFF"/>
              </a:solidFill>
            </a:endParaRPr>
          </a:p>
        </p:txBody>
      </p:sp>
      <p:pic>
        <p:nvPicPr>
          <p:cNvPr id="4" name="Picture 3">
            <a:extLst>
              <a:ext uri="{FF2B5EF4-FFF2-40B4-BE49-F238E27FC236}">
                <a16:creationId xmlns:a16="http://schemas.microsoft.com/office/drawing/2014/main" id="{CFC93771-5972-4315-91A5-70A1951C36DD}"/>
              </a:ext>
            </a:extLst>
          </p:cNvPr>
          <p:cNvPicPr>
            <a:picLocks noChangeAspect="1"/>
          </p:cNvPicPr>
          <p:nvPr/>
        </p:nvPicPr>
        <p:blipFill rotWithShape="1">
          <a:blip r:embed="rId2"/>
          <a:srcRect l="14264" r="3254" b="3"/>
          <a:stretch/>
        </p:blipFill>
        <p:spPr>
          <a:xfrm>
            <a:off x="-27889" y="0"/>
            <a:ext cx="5567277" cy="43196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2936" y="988573"/>
            <a:ext cx="3331064" cy="3331064"/>
          </a:xfrm>
          <a:prstGeom prst="rect">
            <a:avLst/>
          </a:prstGeom>
        </p:spPr>
      </p:pic>
    </p:spTree>
    <p:extLst>
      <p:ext uri="{BB962C8B-B14F-4D97-AF65-F5344CB8AC3E}">
        <p14:creationId xmlns:p14="http://schemas.microsoft.com/office/powerpoint/2010/main" val="188323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6DF393-BC84-499A-8B15-6AEF946A9F1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336213"/>
            <a:ext cx="9144000" cy="5910148"/>
          </a:xfrm>
          <a:prstGeom prst="rect">
            <a:avLst/>
          </a:prstGeom>
        </p:spPr>
      </p:pic>
    </p:spTree>
    <p:extLst>
      <p:ext uri="{BB962C8B-B14F-4D97-AF65-F5344CB8AC3E}">
        <p14:creationId xmlns:p14="http://schemas.microsoft.com/office/powerpoint/2010/main" val="259183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6DF393-BC84-499A-8B15-6AEF946A9F1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336213"/>
            <a:ext cx="9144000" cy="5910148"/>
          </a:xfrm>
          <a:prstGeom prst="rect">
            <a:avLst/>
          </a:prstGeom>
        </p:spPr>
      </p:pic>
    </p:spTree>
    <p:extLst>
      <p:ext uri="{BB962C8B-B14F-4D97-AF65-F5344CB8AC3E}">
        <p14:creationId xmlns:p14="http://schemas.microsoft.com/office/powerpoint/2010/main" val="2168251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6C6ED-CA65-4B38-91F8-E92BF8CED149}"/>
              </a:ext>
            </a:extLst>
          </p:cNvPr>
          <p:cNvSpPr>
            <a:spLocks noGrp="1"/>
          </p:cNvSpPr>
          <p:nvPr>
            <p:ph idx="1"/>
          </p:nvPr>
        </p:nvSpPr>
        <p:spPr>
          <a:xfrm>
            <a:off x="4005943" y="284906"/>
            <a:ext cx="4786993" cy="3181684"/>
          </a:xfrm>
        </p:spPr>
        <p:txBody>
          <a:bodyPr anchor="t">
            <a:normAutofit/>
          </a:bodyPr>
          <a:lstStyle/>
          <a:p>
            <a:r>
              <a:rPr lang="en-US" sz="1600" dirty="0"/>
              <a:t>By putting residential, commercial and recreational uses in close proximity to one another, alternatives to driving </a:t>
            </a:r>
            <a:r>
              <a:rPr lang="en-US" sz="1600" dirty="0" smtClean="0"/>
              <a:t>become </a:t>
            </a:r>
            <a:r>
              <a:rPr lang="en-US" sz="1600" dirty="0"/>
              <a:t>viable. </a:t>
            </a:r>
          </a:p>
          <a:p>
            <a:pPr lvl="1"/>
            <a:r>
              <a:rPr lang="en-US" sz="1600" dirty="0"/>
              <a:t>Mixed Use Trip Generation Model/parking  by ITE</a:t>
            </a:r>
          </a:p>
          <a:p>
            <a:r>
              <a:rPr lang="en-US" sz="1600" dirty="0"/>
              <a:t>Provides a more diverse and sizable population and commercial base for supporting public transit; TOD</a:t>
            </a:r>
          </a:p>
          <a:p>
            <a:r>
              <a:rPr lang="en-US" sz="1600" dirty="0"/>
              <a:t>Enhances vitality and perceived security of an area by increasing the number and activity of people on the street. </a:t>
            </a:r>
          </a:p>
          <a:p>
            <a:r>
              <a:rPr lang="en-US" sz="1600" dirty="0"/>
              <a:t>Attracts pedestrians and improves community life by making streets, public space and pedestrian oriented retail become places where people meet. </a:t>
            </a:r>
          </a:p>
        </p:txBody>
      </p:sp>
      <p:pic>
        <p:nvPicPr>
          <p:cNvPr id="6" name="Picture 5">
            <a:extLst>
              <a:ext uri="{FF2B5EF4-FFF2-40B4-BE49-F238E27FC236}">
                <a16:creationId xmlns:a16="http://schemas.microsoft.com/office/drawing/2014/main" id="{5BB7D942-9259-476D-97F7-B1CD49D58301}"/>
              </a:ext>
            </a:extLst>
          </p:cNvPr>
          <p:cNvPicPr>
            <a:picLocks noChangeAspect="1"/>
          </p:cNvPicPr>
          <p:nvPr/>
        </p:nvPicPr>
        <p:blipFill>
          <a:blip r:embed="rId3"/>
          <a:stretch>
            <a:fillRect/>
          </a:stretch>
        </p:blipFill>
        <p:spPr>
          <a:xfrm>
            <a:off x="476248" y="3748494"/>
            <a:ext cx="3560533" cy="2816540"/>
          </a:xfrm>
          <a:prstGeom prst="rect">
            <a:avLst/>
          </a:prstGeom>
        </p:spPr>
      </p:pic>
      <p:pic>
        <p:nvPicPr>
          <p:cNvPr id="5" name="Picture 4">
            <a:extLst>
              <a:ext uri="{FF2B5EF4-FFF2-40B4-BE49-F238E27FC236}">
                <a16:creationId xmlns:a16="http://schemas.microsoft.com/office/drawing/2014/main" id="{9491D16F-DAE6-484D-8F99-3DD8EDF8D48F}"/>
              </a:ext>
            </a:extLst>
          </p:cNvPr>
          <p:cNvPicPr>
            <a:picLocks noChangeAspect="1"/>
          </p:cNvPicPr>
          <p:nvPr/>
        </p:nvPicPr>
        <p:blipFill>
          <a:blip r:embed="rId4"/>
          <a:stretch>
            <a:fillRect/>
          </a:stretch>
        </p:blipFill>
        <p:spPr>
          <a:xfrm>
            <a:off x="4293507" y="3748494"/>
            <a:ext cx="3399064" cy="291015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6248" y="212049"/>
            <a:ext cx="3327399" cy="3327399"/>
          </a:xfrm>
          <a:prstGeom prst="rect">
            <a:avLst/>
          </a:prstGeom>
        </p:spPr>
      </p:pic>
    </p:spTree>
    <p:extLst>
      <p:ext uri="{BB962C8B-B14F-4D97-AF65-F5344CB8AC3E}">
        <p14:creationId xmlns:p14="http://schemas.microsoft.com/office/powerpoint/2010/main" val="30934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A89B643-8990-4259-B1C2-8D2E6AFEF22A}"/>
              </a:ext>
            </a:extLst>
          </p:cNvPr>
          <p:cNvGraphicFramePr>
            <a:graphicFrameLocks noGrp="1"/>
          </p:cNvGraphicFramePr>
          <p:nvPr>
            <p:ph idx="1"/>
            <p:extLst>
              <p:ext uri="{D42A27DB-BD31-4B8C-83A1-F6EECF244321}">
                <p14:modId xmlns:p14="http://schemas.microsoft.com/office/powerpoint/2010/main" val="103537124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06483" y="1751896"/>
            <a:ext cx="3323482" cy="3323482"/>
          </a:xfrm>
          <a:prstGeom prst="rect">
            <a:avLst/>
          </a:prstGeom>
        </p:spPr>
      </p:pic>
    </p:spTree>
    <p:extLst>
      <p:ext uri="{BB962C8B-B14F-4D97-AF65-F5344CB8AC3E}">
        <p14:creationId xmlns:p14="http://schemas.microsoft.com/office/powerpoint/2010/main" val="3710189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561DCFD0-1BBC-4F1F-B245-09DE452CBB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774473"/>
            <a:ext cx="9144000" cy="5143500"/>
          </a:xfrm>
          <a:prstGeom prst="rect">
            <a:avLst/>
          </a:prstGeom>
        </p:spPr>
      </p:pic>
      <mc:AlternateContent xmlns:mc="http://schemas.openxmlformats.org/markup-compatibility/2006">
        <mc:Choice xmlns:pslz="http://schemas.microsoft.com/office/powerpoint/2016/slidezoom" xmlns="" Requires="pslz">
          <p:graphicFrame>
            <p:nvGraphicFramePr>
              <p:cNvPr id="4" name="Slide Zoom 3">
                <a:extLst>
                  <a:ext uri="{FF2B5EF4-FFF2-40B4-BE49-F238E27FC236}">
                    <a16:creationId xmlns:a16="http://schemas.microsoft.com/office/drawing/2014/main" id="{D81F1885-265C-4B59-A49C-B2D0F34A9A92}"/>
                  </a:ext>
                </a:extLst>
              </p:cNvPr>
              <p:cNvGraphicFramePr>
                <a:graphicFrameLocks noChangeAspect="1"/>
              </p:cNvGraphicFramePr>
              <p:nvPr>
                <p:extLst>
                  <p:ext uri="{D42A27DB-BD31-4B8C-83A1-F6EECF244321}">
                    <p14:modId xmlns:p14="http://schemas.microsoft.com/office/powerpoint/2010/main" val="2008126585"/>
                  </p:ext>
                </p:extLst>
              </p:nvPr>
            </p:nvGraphicFramePr>
            <p:xfrm>
              <a:off x="-3389050" y="3844872"/>
              <a:ext cx="2286000" cy="1714500"/>
            </p:xfrm>
            <a:graphic>
              <a:graphicData uri="http://schemas.microsoft.com/office/powerpoint/2016/slidezoom">
                <pslz:sldZm>
                  <pslz:sldZmObj sldId="268" cId="3880692621">
                    <pslz:zmPr id="{30DABEFF-DD13-4352-8143-E9DBF03DE9BB}"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Slide Zoom 3">
                <a:hlinkClick r:id="rId5" action="ppaction://hlinksldjump"/>
                <a:extLst>
                  <a:ext uri="{FF2B5EF4-FFF2-40B4-BE49-F238E27FC236}">
                    <a16:creationId xmlns:a16="http://schemas.microsoft.com/office/drawing/2014/main" id="{D81F1885-265C-4B59-A49C-B2D0F34A9A92}"/>
                  </a:ext>
                </a:extLst>
              </p:cNvPr>
              <p:cNvPicPr>
                <a:picLocks noGrp="1" noRot="1" noChangeAspect="1" noMove="1" noResize="1" noEditPoints="1" noAdjustHandles="1" noChangeArrowheads="1" noChangeShapeType="1"/>
              </p:cNvPicPr>
              <p:nvPr/>
            </p:nvPicPr>
            <p:blipFill>
              <a:blip r:embed="rId6"/>
              <a:stretch>
                <a:fillRect/>
              </a:stretch>
            </p:blipFill>
            <p:spPr>
              <a:xfrm>
                <a:off x="-3389050" y="384487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8069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8CB17B6-EB1C-4C9E-A454-1902B4051A23}"/>
              </a:ext>
            </a:extLst>
          </p:cNvPr>
          <p:cNvGraphicFramePr>
            <a:graphicFrameLocks noGrp="1"/>
          </p:cNvGraphicFramePr>
          <p:nvPr>
            <p:ph idx="1"/>
            <p:extLst>
              <p:ext uri="{D42A27DB-BD31-4B8C-83A1-F6EECF244321}">
                <p14:modId xmlns:p14="http://schemas.microsoft.com/office/powerpoint/2010/main" val="98374245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0158" y="1146628"/>
            <a:ext cx="3396343" cy="3396343"/>
          </a:xfrm>
          <a:prstGeom prst="rect">
            <a:avLst/>
          </a:prstGeom>
        </p:spPr>
      </p:pic>
    </p:spTree>
    <p:extLst>
      <p:ext uri="{BB962C8B-B14F-4D97-AF65-F5344CB8AC3E}">
        <p14:creationId xmlns:p14="http://schemas.microsoft.com/office/powerpoint/2010/main" val="247353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309257"/>
            <a:ext cx="9144000" cy="2849880"/>
          </a:xfrm>
          <a:prstGeom prst="rect">
            <a:avLst/>
          </a:prstGeom>
        </p:spPr>
      </p:pic>
      <p:pic>
        <p:nvPicPr>
          <p:cNvPr id="7" name="Content Placeholder 4">
            <a:extLst>
              <a:ext uri="{FF2B5EF4-FFF2-40B4-BE49-F238E27FC236}">
                <a16:creationId xmlns:a16="http://schemas.microsoft.com/office/drawing/2014/main" id="{441BCA0C-9417-4E9C-AACA-0AB16DA988A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7326"/>
          <a:stretch/>
        </p:blipFill>
        <p:spPr>
          <a:xfrm>
            <a:off x="0" y="14514"/>
            <a:ext cx="9144000" cy="300445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018971"/>
            <a:ext cx="9144000" cy="2849880"/>
          </a:xfrm>
          <a:prstGeom prst="rect">
            <a:avLst/>
          </a:prstGeom>
        </p:spPr>
      </p:pic>
    </p:spTree>
    <p:extLst>
      <p:ext uri="{BB962C8B-B14F-4D97-AF65-F5344CB8AC3E}">
        <p14:creationId xmlns:p14="http://schemas.microsoft.com/office/powerpoint/2010/main" val="2793316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E294D-A441-4931-9ED2-1DD764163709}"/>
              </a:ext>
            </a:extLst>
          </p:cNvPr>
          <p:cNvSpPr>
            <a:spLocks noGrp="1"/>
          </p:cNvSpPr>
          <p:nvPr>
            <p:ph idx="1"/>
          </p:nvPr>
        </p:nvSpPr>
        <p:spPr>
          <a:xfrm>
            <a:off x="628650" y="298580"/>
            <a:ext cx="7886700" cy="5878383"/>
          </a:xfrm>
        </p:spPr>
        <p:txBody>
          <a:bodyPr/>
          <a:lstStyle/>
          <a:p>
            <a:r>
              <a:rPr lang="en-US" dirty="0"/>
              <a:t>Fourplexes				             Live Work</a:t>
            </a:r>
          </a:p>
        </p:txBody>
      </p:sp>
      <p:pic>
        <p:nvPicPr>
          <p:cNvPr id="5" name="Picture 4" descr="A house in front of a brick building&#10;&#10;Description automatically generated">
            <a:extLst>
              <a:ext uri="{FF2B5EF4-FFF2-40B4-BE49-F238E27FC236}">
                <a16:creationId xmlns:a16="http://schemas.microsoft.com/office/drawing/2014/main" id="{AB754AA4-B4CC-4F7A-BE45-5F91F66E05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119" y="802432"/>
            <a:ext cx="3172409" cy="2379307"/>
          </a:xfrm>
          <a:prstGeom prst="rect">
            <a:avLst/>
          </a:prstGeom>
        </p:spPr>
      </p:pic>
      <p:pic>
        <p:nvPicPr>
          <p:cNvPr id="8" name="Picture 7" descr="A house with trees in the background&#10;&#10;Description automatically generated">
            <a:extLst>
              <a:ext uri="{FF2B5EF4-FFF2-40B4-BE49-F238E27FC236}">
                <a16:creationId xmlns:a16="http://schemas.microsoft.com/office/drawing/2014/main" id="{9852B233-7D0F-4F8B-82FA-44F7D7B050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80532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C2DF2C-E2FF-4BEA-A7C8-2FC2F370B237}"/>
              </a:ext>
            </a:extLst>
          </p:cNvPr>
          <p:cNvSpPr/>
          <p:nvPr/>
        </p:nvSpPr>
        <p:spPr>
          <a:xfrm>
            <a:off x="4495162" y="396352"/>
            <a:ext cx="4280674" cy="243614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rgbClr val="FFFFFF"/>
                </a:solidFill>
              </a:rPr>
              <a:t>To foster walkability, communities must mix land uses and build compactly, as well as ensure safe and inviting pedestrian corridors. </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lvl="1" indent="-228600">
              <a:lnSpc>
                <a:spcPct val="90000"/>
              </a:lnSpc>
              <a:spcAft>
                <a:spcPts val="600"/>
              </a:spcAft>
              <a:buFont typeface="Arial" panose="020B0604020202020204" pitchFamily="34" charset="0"/>
              <a:buChar char="•"/>
            </a:pPr>
            <a:r>
              <a:rPr lang="en-US" sz="2000" dirty="0">
                <a:solidFill>
                  <a:srgbClr val="FFFFFF"/>
                </a:solidFill>
              </a:rPr>
              <a:t>Connectivity</a:t>
            </a:r>
          </a:p>
          <a:p>
            <a:pPr lvl="1" indent="-228600">
              <a:lnSpc>
                <a:spcPct val="90000"/>
              </a:lnSpc>
              <a:spcAft>
                <a:spcPts val="600"/>
              </a:spcAft>
              <a:buFont typeface="Arial" panose="020B0604020202020204" pitchFamily="34" charset="0"/>
              <a:buChar char="•"/>
            </a:pPr>
            <a:r>
              <a:rPr lang="en-US" sz="2000" dirty="0" smtClean="0">
                <a:solidFill>
                  <a:srgbClr val="FFFFFF"/>
                </a:solidFill>
              </a:rPr>
              <a:t>Complete </a:t>
            </a:r>
            <a:r>
              <a:rPr lang="en-US" sz="2000" dirty="0">
                <a:solidFill>
                  <a:srgbClr val="FFFFFF"/>
                </a:solidFill>
              </a:rPr>
              <a:t>Streets</a:t>
            </a:r>
          </a:p>
          <a:p>
            <a:pPr lvl="1" indent="-228600">
              <a:lnSpc>
                <a:spcPct val="90000"/>
              </a:lnSpc>
              <a:spcAft>
                <a:spcPts val="600"/>
              </a:spcAft>
              <a:buFont typeface="Arial" panose="020B0604020202020204" pitchFamily="34" charset="0"/>
              <a:buChar char="•"/>
            </a:pPr>
            <a:r>
              <a:rPr lang="en-US" sz="2000" dirty="0" smtClean="0">
                <a:solidFill>
                  <a:srgbClr val="FFFFFF"/>
                </a:solidFill>
              </a:rPr>
              <a:t>Streetscape  </a:t>
            </a:r>
            <a:r>
              <a:rPr lang="en-US" sz="2000" dirty="0">
                <a:solidFill>
                  <a:srgbClr val="FFFFFF"/>
                </a:solidFill>
              </a:rPr>
              <a:t>Components  - sidewalks, building transparency, landscape</a:t>
            </a:r>
          </a:p>
        </p:txBody>
      </p:sp>
      <p:pic>
        <p:nvPicPr>
          <p:cNvPr id="8" name="Picture 7">
            <a:extLst>
              <a:ext uri="{FF2B5EF4-FFF2-40B4-BE49-F238E27FC236}">
                <a16:creationId xmlns:a16="http://schemas.microsoft.com/office/drawing/2014/main" id="{05C217CE-6110-4D86-8831-8BE986EAF1FD}"/>
              </a:ext>
            </a:extLst>
          </p:cNvPr>
          <p:cNvPicPr>
            <a:picLocks noChangeAspect="1"/>
          </p:cNvPicPr>
          <p:nvPr/>
        </p:nvPicPr>
        <p:blipFill>
          <a:blip r:embed="rId3"/>
          <a:stretch>
            <a:fillRect/>
          </a:stretch>
        </p:blipFill>
        <p:spPr>
          <a:xfrm>
            <a:off x="2037351" y="3833224"/>
            <a:ext cx="1967926" cy="3024776"/>
          </a:xfrm>
          <a:prstGeom prst="rect">
            <a:avLst/>
          </a:prstGeom>
        </p:spPr>
      </p:pic>
      <p:pic>
        <p:nvPicPr>
          <p:cNvPr id="7" name="Content Placeholder 6">
            <a:extLst>
              <a:ext uri="{FF2B5EF4-FFF2-40B4-BE49-F238E27FC236}">
                <a16:creationId xmlns:a16="http://schemas.microsoft.com/office/drawing/2014/main" id="{B19B98FC-805A-4ACC-B86E-4277DD44922A}"/>
              </a:ext>
            </a:extLst>
          </p:cNvPr>
          <p:cNvPicPr>
            <a:picLocks noGrp="1" noChangeAspect="1"/>
          </p:cNvPicPr>
          <p:nvPr>
            <p:ph idx="1"/>
          </p:nvPr>
        </p:nvPicPr>
        <p:blipFill>
          <a:blip r:embed="rId4"/>
          <a:stretch>
            <a:fillRect/>
          </a:stretch>
        </p:blipFill>
        <p:spPr>
          <a:xfrm>
            <a:off x="3945151" y="3785910"/>
            <a:ext cx="3691835" cy="3171622"/>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934" y="221500"/>
            <a:ext cx="3424489" cy="3424489"/>
          </a:xfrm>
          <a:prstGeom prst="rect">
            <a:avLst/>
          </a:prstGeom>
        </p:spPr>
      </p:pic>
    </p:spTree>
    <p:extLst>
      <p:ext uri="{BB962C8B-B14F-4D97-AF65-F5344CB8AC3E}">
        <p14:creationId xmlns:p14="http://schemas.microsoft.com/office/powerpoint/2010/main" val="107469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810</TotalTime>
  <Words>1252</Words>
  <Application>Microsoft Office PowerPoint</Application>
  <PresentationFormat>On-screen Show (4:3)</PresentationFormat>
  <Paragraphs>117</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Principles of Smart Growth: An Introduction to Urban Design, Community Character &amp; Equity in Planning  Patrea St. John, RLA, AICP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Introduction to Urban Design, Community character &amp; Equity in Planning</dc:title>
  <dc:creator>Patrea St. John</dc:creator>
  <cp:lastModifiedBy>Sherry Barrett</cp:lastModifiedBy>
  <cp:revision>31</cp:revision>
  <dcterms:created xsi:type="dcterms:W3CDTF">2019-10-15T15:06:09Z</dcterms:created>
  <dcterms:modified xsi:type="dcterms:W3CDTF">2020-09-16T18:57:40Z</dcterms:modified>
</cp:coreProperties>
</file>